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70" r:id="rId7"/>
    <p:sldId id="260" r:id="rId8"/>
    <p:sldId id="262" r:id="rId9"/>
    <p:sldId id="263" r:id="rId10"/>
    <p:sldId id="264" r:id="rId11"/>
    <p:sldId id="275" r:id="rId12"/>
    <p:sldId id="276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8622" y="282222"/>
            <a:ext cx="9291991" cy="1165579"/>
          </a:xfrm>
        </p:spPr>
        <p:txBody>
          <a:bodyPr/>
          <a:lstStyle/>
          <a:p>
            <a:r>
              <a:rPr lang="it-IT" sz="4000" b="1" dirty="0" smtClean="0"/>
              <a:t>Rielaborazione </a:t>
            </a:r>
            <a:r>
              <a:rPr lang="it-IT" sz="4000" b="1" dirty="0"/>
              <a:t>di un'opera d'arte</a:t>
            </a:r>
            <a:endParaRPr lang="it-IT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8622" y="1557867"/>
            <a:ext cx="10995378" cy="4775200"/>
          </a:xfrm>
        </p:spPr>
        <p:txBody>
          <a:bodyPr>
            <a:normAutofit fontScale="92500" lnSpcReduction="20000"/>
          </a:bodyPr>
          <a:lstStyle/>
          <a:p>
            <a:r>
              <a:rPr lang="it-IT" cap="none" dirty="0" smtClean="0">
                <a:solidFill>
                  <a:srgbClr val="EBEBEB"/>
                </a:solidFill>
              </a:rPr>
              <a:t>Quando possiamo dire di avere compreso un’opera </a:t>
            </a:r>
            <a:r>
              <a:rPr lang="it-IT" cap="none" dirty="0">
                <a:solidFill>
                  <a:srgbClr val="EBEBEB"/>
                </a:solidFill>
              </a:rPr>
              <a:t>d’arte? Su cosa deve soffermarsi il nostro </a:t>
            </a:r>
            <a:r>
              <a:rPr lang="it-IT" cap="none" dirty="0" smtClean="0">
                <a:solidFill>
                  <a:srgbClr val="EBEBEB"/>
                </a:solidFill>
              </a:rPr>
              <a:t>sguardo? </a:t>
            </a:r>
            <a:r>
              <a:rPr lang="it-IT" cap="none" dirty="0">
                <a:solidFill>
                  <a:srgbClr val="EBEBEB"/>
                </a:solidFill>
              </a:rPr>
              <a:t>Se dovessimo riprodurla, allora sì che noteremmo dettagli che ci erano sfuggiti ad una prima analisi.</a:t>
            </a:r>
            <a:br>
              <a:rPr lang="it-IT" cap="none" dirty="0">
                <a:solidFill>
                  <a:srgbClr val="EBEBEB"/>
                </a:solidFill>
              </a:rPr>
            </a:br>
            <a:r>
              <a:rPr lang="it-IT" cap="none" dirty="0" smtClean="0">
                <a:solidFill>
                  <a:srgbClr val="EBEBEB"/>
                </a:solidFill>
              </a:rPr>
              <a:t>Ecco la proposta fatta dalla prof.ssa Paola De Marzo agli studenti di 5C, 3I e 3G del liceo </a:t>
            </a:r>
            <a:r>
              <a:rPr lang="it-IT" cap="none" dirty="0">
                <a:solidFill>
                  <a:srgbClr val="EBEBEB"/>
                </a:solidFill>
              </a:rPr>
              <a:t> </a:t>
            </a:r>
            <a:r>
              <a:rPr lang="it-IT" cap="none" dirty="0" smtClean="0">
                <a:solidFill>
                  <a:srgbClr val="EBEBEB"/>
                </a:solidFill>
              </a:rPr>
              <a:t>  E. Vittorini, nell’anno 2022/23: </a:t>
            </a:r>
            <a:r>
              <a:rPr lang="it-IT" cap="none" dirty="0">
                <a:solidFill>
                  <a:srgbClr val="EBEBEB"/>
                </a:solidFill>
              </a:rPr>
              <a:t>una “rielaborazione in chiave contemporanea” di </a:t>
            </a:r>
            <a:r>
              <a:rPr lang="it-IT" cap="none" dirty="0" smtClean="0">
                <a:solidFill>
                  <a:srgbClr val="EBEBEB"/>
                </a:solidFill>
              </a:rPr>
              <a:t>un capolavoro a libera scelta. </a:t>
            </a:r>
          </a:p>
          <a:p>
            <a:r>
              <a:rPr lang="it-IT" cap="none" dirty="0" smtClean="0">
                <a:solidFill>
                  <a:srgbClr val="EBEBEB"/>
                </a:solidFill>
              </a:rPr>
              <a:t>Le </a:t>
            </a:r>
            <a:r>
              <a:rPr lang="it-IT" cap="none" dirty="0">
                <a:solidFill>
                  <a:srgbClr val="EBEBEB"/>
                </a:solidFill>
              </a:rPr>
              <a:t>istruzioni: osservare la composizione, </a:t>
            </a:r>
            <a:r>
              <a:rPr lang="it-IT" cap="none" dirty="0" smtClean="0">
                <a:solidFill>
                  <a:srgbClr val="EBEBEB"/>
                </a:solidFill>
              </a:rPr>
              <a:t>quali cromatismi compaiono e come sono accostati, </a:t>
            </a:r>
            <a:r>
              <a:rPr lang="it-IT" cap="none" dirty="0">
                <a:solidFill>
                  <a:srgbClr val="EBEBEB"/>
                </a:solidFill>
              </a:rPr>
              <a:t>la posizione della fonte luminosa, il punto di vista ovvero l’altezza della linea </a:t>
            </a:r>
            <a:r>
              <a:rPr lang="it-IT" cap="none" dirty="0" smtClean="0">
                <a:solidFill>
                  <a:srgbClr val="EBEBEB"/>
                </a:solidFill>
              </a:rPr>
              <a:t>dell’orizzonte prospettico, il contrapposto leonardesco o la torsione michelangiolesca (la </a:t>
            </a:r>
            <a:r>
              <a:rPr lang="it-IT" cap="none" dirty="0">
                <a:solidFill>
                  <a:srgbClr val="EBEBEB"/>
                </a:solidFill>
              </a:rPr>
              <a:t>posizione e rotazione di gambe-spalle-collo-viso, l’inclinazione della testa, la direzione dello </a:t>
            </a:r>
            <a:r>
              <a:rPr lang="it-IT" cap="none" dirty="0" smtClean="0">
                <a:solidFill>
                  <a:srgbClr val="EBEBEB"/>
                </a:solidFill>
              </a:rPr>
              <a:t>sguardo), </a:t>
            </a:r>
            <a:r>
              <a:rPr lang="it-IT" cap="none" dirty="0">
                <a:solidFill>
                  <a:srgbClr val="EBEBEB"/>
                </a:solidFill>
              </a:rPr>
              <a:t>l'espressione del volto dei personaggi, </a:t>
            </a:r>
            <a:r>
              <a:rPr lang="it-IT" cap="none" dirty="0" smtClean="0">
                <a:solidFill>
                  <a:srgbClr val="EBEBEB"/>
                </a:solidFill>
              </a:rPr>
              <a:t>i loro pensieri, cosa «</a:t>
            </a:r>
            <a:r>
              <a:rPr lang="it-IT" i="1" cap="none" dirty="0" smtClean="0">
                <a:solidFill>
                  <a:srgbClr val="EBEBEB"/>
                </a:solidFill>
              </a:rPr>
              <a:t>dicono»</a:t>
            </a:r>
            <a:r>
              <a:rPr lang="it-IT" cap="none" dirty="0" smtClean="0">
                <a:solidFill>
                  <a:srgbClr val="EBEBEB"/>
                </a:solidFill>
              </a:rPr>
              <a:t> le mani, gli </a:t>
            </a:r>
            <a:r>
              <a:rPr lang="it-IT" cap="none" dirty="0">
                <a:solidFill>
                  <a:srgbClr val="EBEBEB"/>
                </a:solidFill>
              </a:rPr>
              <a:t>oggetti </a:t>
            </a:r>
            <a:r>
              <a:rPr lang="it-IT" cap="none" dirty="0" smtClean="0">
                <a:solidFill>
                  <a:srgbClr val="EBEBEB"/>
                </a:solidFill>
              </a:rPr>
              <a:t>presenti e dove sono posizionati. </a:t>
            </a:r>
            <a:r>
              <a:rPr lang="it-IT" cap="none" dirty="0">
                <a:solidFill>
                  <a:srgbClr val="EBEBEB"/>
                </a:solidFill>
              </a:rPr>
              <a:t>Ricomporre la scena con i medesimi criteri e fotografarla. </a:t>
            </a:r>
            <a:r>
              <a:rPr lang="it-IT" cap="none" dirty="0" smtClean="0">
                <a:solidFill>
                  <a:srgbClr val="EBEBEB"/>
                </a:solidFill>
              </a:rPr>
              <a:t>E’ consentito l’uso di qualsiasi materiale; sono </a:t>
            </a:r>
            <a:r>
              <a:rPr lang="it-IT" cap="none" dirty="0">
                <a:solidFill>
                  <a:srgbClr val="EBEBEB"/>
                </a:solidFill>
              </a:rPr>
              <a:t>ben accette collaborazioni di amici o familiari o (eventualmente) animali. </a:t>
            </a:r>
            <a:r>
              <a:rPr lang="it-IT" cap="none" dirty="0" smtClean="0">
                <a:solidFill>
                  <a:srgbClr val="EBEBEB"/>
                </a:solidFill>
              </a:rPr>
              <a:t>Sono </a:t>
            </a:r>
            <a:r>
              <a:rPr lang="it-IT" cap="none" dirty="0">
                <a:solidFill>
                  <a:srgbClr val="EBEBEB"/>
                </a:solidFill>
              </a:rPr>
              <a:t>possibili licenze ironiche.</a:t>
            </a:r>
            <a:endParaRPr lang="it-IT" cap="none" dirty="0" smtClean="0">
              <a:solidFill>
                <a:srgbClr val="EBEBEB"/>
              </a:solidFill>
            </a:endParaRPr>
          </a:p>
          <a:p>
            <a:endParaRPr lang="it-IT" cap="none" dirty="0">
              <a:solidFill>
                <a:srgbClr val="EBEBEB"/>
              </a:solidFill>
            </a:endParaRPr>
          </a:p>
          <a:p>
            <a:r>
              <a:rPr lang="it-IT" cap="none" dirty="0" smtClean="0">
                <a:solidFill>
                  <a:srgbClr val="EBEBEB"/>
                </a:solidFill>
              </a:rPr>
              <a:t>Di seguito le rielaborazioni degli studenti che hanno accettato la divulgazione del loro lavoro.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4220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0" y="745067"/>
            <a:ext cx="11576960" cy="53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4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57" y="314405"/>
            <a:ext cx="7868356" cy="622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348689"/>
            <a:ext cx="8940800" cy="61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0" y="593752"/>
            <a:ext cx="11137009" cy="56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00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22" y="508000"/>
            <a:ext cx="5983111" cy="59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0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56" y="384654"/>
            <a:ext cx="8319911" cy="614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9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8" y="373845"/>
            <a:ext cx="10950222" cy="60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04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103445"/>
            <a:ext cx="11367911" cy="46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04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1" y="426910"/>
            <a:ext cx="8207022" cy="60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08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9" y="432500"/>
            <a:ext cx="10278529" cy="59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86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5" y="477956"/>
            <a:ext cx="11187289" cy="59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21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402758"/>
            <a:ext cx="8940800" cy="60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48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57779" y="2393243"/>
            <a:ext cx="7570570" cy="3798711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Bravissimi ragazze e ragazzi: si nota il vostro impegno e la vostra creatività. Avete </a:t>
            </a:r>
            <a:r>
              <a:rPr lang="it-IT" dirty="0"/>
              <a:t>saputo collaborare </a:t>
            </a:r>
            <a:r>
              <a:rPr lang="it-IT" dirty="0" smtClean="0"/>
              <a:t>tra di voi per </a:t>
            </a:r>
            <a:r>
              <a:rPr lang="it-IT" dirty="0"/>
              <a:t>raggiungere la meta. </a:t>
            </a:r>
            <a:r>
              <a:rPr lang="it-IT" dirty="0" smtClean="0"/>
              <a:t>E traspare anche il vostro divertimento</a:t>
            </a:r>
            <a:r>
              <a:rPr lang="it-IT" dirty="0" smtClean="0"/>
              <a:t>! Mi </a:t>
            </a:r>
            <a:r>
              <a:rPr lang="it-IT" dirty="0"/>
              <a:t>avete </a:t>
            </a:r>
            <a:r>
              <a:rPr lang="it-IT" dirty="0" smtClean="0"/>
              <a:t>stupita…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Ringrazio </a:t>
            </a:r>
            <a:r>
              <a:rPr lang="it-IT" dirty="0" smtClean="0"/>
              <a:t>tutti coloro che  hanno accettato la proposta </a:t>
            </a:r>
            <a:r>
              <a:rPr lang="it-IT" dirty="0" smtClean="0"/>
              <a:t>di</a:t>
            </a:r>
            <a:r>
              <a:rPr lang="it-IT" dirty="0" smtClean="0"/>
              <a:t> condividere il loro elaborato con </a:t>
            </a:r>
            <a:r>
              <a:rPr lang="it-IT" dirty="0" smtClean="0"/>
              <a:t>i compagni del liceo. </a:t>
            </a:r>
            <a:endParaRPr lang="it-IT" dirty="0" smtClean="0"/>
          </a:p>
          <a:p>
            <a:pPr marL="0" indent="0" algn="r">
              <a:buNone/>
            </a:pPr>
            <a:r>
              <a:rPr lang="it-IT" dirty="0" smtClean="0"/>
              <a:t>Paola De Marzo</a:t>
            </a: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960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0" y="1321560"/>
            <a:ext cx="11576080" cy="42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9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5" y="222235"/>
            <a:ext cx="9268178" cy="64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639648"/>
            <a:ext cx="11392577" cy="55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28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8" y="334426"/>
            <a:ext cx="8918223" cy="61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1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44" y="347595"/>
            <a:ext cx="7834489" cy="61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9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4" y="699911"/>
            <a:ext cx="11324749" cy="54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2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45" y="325221"/>
            <a:ext cx="8827911" cy="623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580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209</TotalTime>
  <Words>272</Words>
  <Application>Microsoft Office PowerPoint</Application>
  <PresentationFormat>Widescreen</PresentationFormat>
  <Paragraphs>8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Ione</vt:lpstr>
      <vt:lpstr>Rielaborazione di un'opera d'arte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Rielaborazione di un'opera d'arte</dc:title>
  <dc:creator>Paola</dc:creator>
  <cp:lastModifiedBy>Paola</cp:lastModifiedBy>
  <cp:revision>13</cp:revision>
  <dcterms:created xsi:type="dcterms:W3CDTF">2023-06-14T15:36:18Z</dcterms:created>
  <dcterms:modified xsi:type="dcterms:W3CDTF">2023-06-16T13:06:16Z</dcterms:modified>
</cp:coreProperties>
</file>