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ieuro" initials="u" lastIdx="1" clrIdx="0">
    <p:extLst>
      <p:ext uri="{19B8F6BF-5375-455C-9EA6-DF929625EA0E}">
        <p15:presenceInfo xmlns:p15="http://schemas.microsoft.com/office/powerpoint/2012/main" userId="unieu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via Leardini" userId="a313131de0068e6b" providerId="LiveId" clId="{21F972C5-0B83-4250-8F50-89FF1E943412}"/>
    <pc:docChg chg="custSel modSld">
      <pc:chgData name="Fulvia Leardini" userId="a313131de0068e6b" providerId="LiveId" clId="{21F972C5-0B83-4250-8F50-89FF1E943412}" dt="2020-04-10T09:37:13.274" v="298" actId="20577"/>
      <pc:docMkLst>
        <pc:docMk/>
      </pc:docMkLst>
      <pc:sldChg chg="modSp mod">
        <pc:chgData name="Fulvia Leardini" userId="a313131de0068e6b" providerId="LiveId" clId="{21F972C5-0B83-4250-8F50-89FF1E943412}" dt="2020-04-10T09:37:13.274" v="298" actId="20577"/>
        <pc:sldMkLst>
          <pc:docMk/>
          <pc:sldMk cId="2151264602" sldId="264"/>
        </pc:sldMkLst>
        <pc:spChg chg="mod">
          <ac:chgData name="Fulvia Leardini" userId="a313131de0068e6b" providerId="LiveId" clId="{21F972C5-0B83-4250-8F50-89FF1E943412}" dt="2020-04-10T09:37:08.063" v="297" actId="20577"/>
          <ac:spMkLst>
            <pc:docMk/>
            <pc:sldMk cId="2151264602" sldId="264"/>
            <ac:spMk id="2" creationId="{08CB0712-04AF-447F-B9C9-885146DCA135}"/>
          </ac:spMkLst>
        </pc:spChg>
        <pc:spChg chg="mod">
          <ac:chgData name="Fulvia Leardini" userId="a313131de0068e6b" providerId="LiveId" clId="{21F972C5-0B83-4250-8F50-89FF1E943412}" dt="2020-04-10T09:37:13.274" v="298" actId="20577"/>
          <ac:spMkLst>
            <pc:docMk/>
            <pc:sldMk cId="2151264602" sldId="264"/>
            <ac:spMk id="3" creationId="{9FBF5BE8-4D9C-4C2A-A75B-29F960F5E5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1D07B-7C7E-4839-AF37-4B1EA7EB0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1E6B19-31CF-4B35-BEA2-A7A355F0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C945E8-57FE-4373-BCD8-6B5DAB77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396EF2-52E2-41C7-B96B-52149359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E06561-3234-43D4-BF5B-0FDFD755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20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7F799-D61F-4075-AB55-A9F5A2F5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9E2ED6-8DD7-4565-8382-6D13B98C2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4B8245-9D1C-4297-92C0-8C88A300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9921E8-95B1-4488-BA55-6842A9F4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513EE3-04B6-483B-A3F2-52528295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1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E2B904-4A7F-40B2-B292-7795CA86B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BBB6FB-2841-4112-8BDE-FBFE31D8E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08F6AA-65B1-476A-87C8-41DDA7B9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CAD22C-4BE0-449A-BA90-D4AFB106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8D1BA7-4FA7-425E-BCC9-BDC9A236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88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FAAFA-6F61-4C8D-A7E9-C778E6B8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EBE80A-C2E4-4357-8E27-42DFF72E1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4EB6B7-AE20-4277-AD07-D4E85CE5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BD6D54-45A6-48CB-8F1C-FF398C37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B19F54-EE3D-4DA6-89F6-B2F67AC4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87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68D99-860E-4E2A-8952-301898ED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107181-D9EE-4099-9B74-8DE128C6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C60B1F-504C-41E8-9F96-924D5800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A66891-5F10-4277-8CF3-F081B862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78DEB7-0540-466C-9AB0-28EE6436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7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6F5C2-CCE2-423E-A50C-4C586F68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154B10-7FCF-43D2-8865-86C32051B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8EB294-25A8-4A73-969D-187F091F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0CCD4F-1B52-4109-9A1C-2C4205B6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200A14-466D-4B58-89B5-3750B8B4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CD022B-EA02-478A-B6DE-AF2D428A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09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91509-FA7D-4A5E-A4ED-FFDDA539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9E0984-3574-450B-AA3C-B0525144F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C6DB74-A33E-436E-9147-972365AEA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CE82F1-2C2F-4734-8C60-8ACF4B966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E6D7D7C-8156-45EC-A005-57F86CD1E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E63368-A4DB-4B3E-B3B4-BAADD7C5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CE6E27-A78A-4A44-82C2-6FC17702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0C700D6-8225-4CAE-A9CE-48BCB361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92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9A84B-FC78-46FD-9D3E-70F9A4FA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0844A7-9AE9-4513-9758-7DAFA2B7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E3AD78-87B2-46DF-9EA8-B4A95D4A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8E86DB-8696-42DC-AFDD-B15BFC26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99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7D6AD1E-7738-41C0-BFFF-5162B30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BDCE26-A962-4EAD-8415-5AAA4F68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DD810B-E5F1-446A-B4A1-D712688D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89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A88EB2-AE0A-41A2-87D1-F6A8E4E1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27460F-B5B4-4E9D-BA1A-7000F7B43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43E7E0-B1FB-4D2D-AD81-546C96E4C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BF3040-8D41-45B9-91D7-7B7DB775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A10C6D-94BC-4ECF-9D37-F8CD75D0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E8C5E3-B2AF-48B6-98C4-A5936E20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12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98213-2875-4E97-AB27-E67A32B8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AA5DDB0-F10C-4402-98B3-5C8D5EF6C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63A278-17EE-4105-AE7D-5DA04CBE3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0A4B8D-6E76-4477-A933-EDA3241D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D979BB-D46F-45BF-9807-C7E19AB4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A211BC-8DB1-425B-8F86-3C045F11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75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8D5BB2-D473-42ED-8B63-6586EB77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E69428-45A6-4618-8624-B3AF87D9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8BBB7-E9EF-44B1-B2D3-43DB7CC00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4C39-2F24-4E5C-A6BE-8F14CE94F0C7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8D8C67-BFC7-4BC4-B2C1-D8C8A2222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014927-1387-46D4-BF5A-0A9953B6F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86851-C2C3-4FCC-8E3A-C438DDD27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2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interni, uomo, fotografia&#10;&#10;Descrizione generata automaticamente">
            <a:extLst>
              <a:ext uri="{FF2B5EF4-FFF2-40B4-BE49-F238E27FC236}">
                <a16:creationId xmlns:a16="http://schemas.microsoft.com/office/drawing/2014/main" id="{0637C4B6-4BCE-471F-B7A3-A66411372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5" b="34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198799-11CC-4178-9FB2-0E749B96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LETTERATURA CARNEVALESCA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7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50D87C-8F07-4489-9079-E6F70634F6BF}"/>
              </a:ext>
            </a:extLst>
          </p:cNvPr>
          <p:cNvSpPr txBox="1"/>
          <p:nvPr/>
        </p:nvSpPr>
        <p:spPr>
          <a:xfrm>
            <a:off x="4555435" y="2843757"/>
            <a:ext cx="3505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C00000"/>
                </a:solidFill>
              </a:rPr>
              <a:t>CARNEVALE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670286-B1AE-4030-B2C8-D7A96F0E20EE}"/>
              </a:ext>
            </a:extLst>
          </p:cNvPr>
          <p:cNvSpPr txBox="1"/>
          <p:nvPr/>
        </p:nvSpPr>
        <p:spPr>
          <a:xfrm>
            <a:off x="2703443" y="2080590"/>
            <a:ext cx="3061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significa «</a:t>
            </a:r>
            <a:r>
              <a:rPr lang="it-IT" dirty="0"/>
              <a:t>carne</a:t>
            </a:r>
            <a:r>
              <a:rPr lang="it-IT" sz="2000" dirty="0"/>
              <a:t> levare»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2AD077-A1D9-4291-AEAF-24364D0BC339}"/>
              </a:ext>
            </a:extLst>
          </p:cNvPr>
          <p:cNvSpPr txBox="1"/>
          <p:nvPr/>
        </p:nvSpPr>
        <p:spPr>
          <a:xfrm>
            <a:off x="1338469" y="906957"/>
            <a:ext cx="306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quaresima si eliminava la carne dall’alimentazione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D30A567-6BED-4756-9FC8-1D3353C41DCD}"/>
              </a:ext>
            </a:extLst>
          </p:cNvPr>
          <p:cNvCxnSpPr>
            <a:cxnSpLocks/>
            <a:endCxn id="3" idx="2"/>
          </p:cNvCxnSpPr>
          <p:nvPr/>
        </p:nvCxnSpPr>
        <p:spPr>
          <a:xfrm flipH="1" flipV="1">
            <a:off x="4234070" y="2480700"/>
            <a:ext cx="642730" cy="408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CAE6D07-139F-4EDF-8485-AE77BBC286CA}"/>
              </a:ext>
            </a:extLst>
          </p:cNvPr>
          <p:cNvCxnSpPr>
            <a:cxnSpLocks/>
          </p:cNvCxnSpPr>
          <p:nvPr/>
        </p:nvCxnSpPr>
        <p:spPr>
          <a:xfrm flipH="1" flipV="1">
            <a:off x="3180522" y="1553288"/>
            <a:ext cx="781878" cy="527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341929-1AAE-417C-932A-9E1DAFB3D8E5}"/>
              </a:ext>
            </a:extLst>
          </p:cNvPr>
          <p:cNvSpPr txBox="1"/>
          <p:nvPr/>
        </p:nvSpPr>
        <p:spPr>
          <a:xfrm>
            <a:off x="5769149" y="637602"/>
            <a:ext cx="392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Mondo alla rovescia: le classi più umili potevano fare ciò che volevano, senza limitazioni dai potenti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F74D627-2324-41E9-8FBA-F9EDEB9D1168}"/>
              </a:ext>
            </a:extLst>
          </p:cNvPr>
          <p:cNvCxnSpPr>
            <a:cxnSpLocks/>
          </p:cNvCxnSpPr>
          <p:nvPr/>
        </p:nvCxnSpPr>
        <p:spPr>
          <a:xfrm flipH="1" flipV="1">
            <a:off x="6596270" y="1814731"/>
            <a:ext cx="56323" cy="1074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99FD3F2-84ED-4F8A-A612-561437953DF4}"/>
              </a:ext>
            </a:extLst>
          </p:cNvPr>
          <p:cNvSpPr txBox="1"/>
          <p:nvPr/>
        </p:nvSpPr>
        <p:spPr>
          <a:xfrm>
            <a:off x="1070112" y="3020726"/>
            <a:ext cx="306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Medioevo: giullari e goliardi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3B02512-631A-482A-A4E3-0F2CA6631620}"/>
              </a:ext>
            </a:extLst>
          </p:cNvPr>
          <p:cNvCxnSpPr>
            <a:cxnSpLocks/>
          </p:cNvCxnSpPr>
          <p:nvPr/>
        </p:nvCxnSpPr>
        <p:spPr>
          <a:xfrm flipH="1" flipV="1">
            <a:off x="3962401" y="3205392"/>
            <a:ext cx="715616" cy="91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4CEF6DEF-7EB7-4267-94F8-0C827A39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04" y="3603907"/>
            <a:ext cx="1830239" cy="2507177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5860B1E9-E2EE-4380-97DA-6A8B49997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690" y="3205392"/>
            <a:ext cx="2507198" cy="2529484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C79B9F0-A9A2-4E69-A25C-6757A1C0CC6F}"/>
              </a:ext>
            </a:extLst>
          </p:cNvPr>
          <p:cNvSpPr txBox="1"/>
          <p:nvPr/>
        </p:nvSpPr>
        <p:spPr>
          <a:xfrm>
            <a:off x="7961244" y="2239937"/>
            <a:ext cx="392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Trionfi: carri mascherati per carnevale, accompagnati da musica</a:t>
            </a: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8A6FFCBE-A973-4DDD-87E3-E21E9601EF30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7762461" y="2563103"/>
            <a:ext cx="198783" cy="554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E8D17F3-B019-42E4-B4FB-2759CDF13A92}"/>
              </a:ext>
            </a:extLst>
          </p:cNvPr>
          <p:cNvSpPr txBox="1"/>
          <p:nvPr/>
        </p:nvSpPr>
        <p:spPr>
          <a:xfrm>
            <a:off x="4776141" y="3730628"/>
            <a:ext cx="356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Letteratura carnevalesca</a:t>
            </a: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0BCA6DBD-F8F7-496B-A74F-4717CCB307DD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556902" y="3481108"/>
            <a:ext cx="0" cy="249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D43156B-95DC-4F6B-8923-017D3565C356}"/>
              </a:ext>
            </a:extLst>
          </p:cNvPr>
          <p:cNvSpPr txBox="1"/>
          <p:nvPr/>
        </p:nvSpPr>
        <p:spPr>
          <a:xfrm>
            <a:off x="3829103" y="4043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Libertà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FD00689-0434-4D4C-809E-AD6DD21443F8}"/>
              </a:ext>
            </a:extLst>
          </p:cNvPr>
          <p:cNvSpPr txBox="1"/>
          <p:nvPr/>
        </p:nvSpPr>
        <p:spPr>
          <a:xfrm>
            <a:off x="6904383" y="4391587"/>
            <a:ext cx="12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comicità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AA68600-89A1-45C6-80F5-4833AAD793BF}"/>
              </a:ext>
            </a:extLst>
          </p:cNvPr>
          <p:cNvSpPr txBox="1"/>
          <p:nvPr/>
        </p:nvSpPr>
        <p:spPr>
          <a:xfrm>
            <a:off x="3273287" y="4729084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Rovesciamento dei valori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849EB04-5F39-4BF9-B1A5-AD1DC35E3F05}"/>
              </a:ext>
            </a:extLst>
          </p:cNvPr>
          <p:cNvSpPr txBox="1"/>
          <p:nvPr/>
        </p:nvSpPr>
        <p:spPr>
          <a:xfrm>
            <a:off x="5459896" y="5376688"/>
            <a:ext cx="25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Caratteri accentuati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309E2800-3D34-45A4-A5CF-9409B2A851B7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6128639" y="4090456"/>
            <a:ext cx="775744" cy="485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18FA298F-7A78-47FF-9D0B-A35A2976ACAC}"/>
              </a:ext>
            </a:extLst>
          </p:cNvPr>
          <p:cNvCxnSpPr>
            <a:cxnSpLocks/>
          </p:cNvCxnSpPr>
          <p:nvPr/>
        </p:nvCxnSpPr>
        <p:spPr>
          <a:xfrm>
            <a:off x="6096000" y="4022255"/>
            <a:ext cx="357810" cy="13544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9612B2B2-5FCF-4EE1-A274-1CF546994270}"/>
              </a:ext>
            </a:extLst>
          </p:cNvPr>
          <p:cNvCxnSpPr>
            <a:cxnSpLocks/>
            <a:endCxn id="58" idx="3"/>
          </p:cNvCxnSpPr>
          <p:nvPr/>
        </p:nvCxnSpPr>
        <p:spPr>
          <a:xfrm flipH="1">
            <a:off x="4743503" y="4061108"/>
            <a:ext cx="1352498" cy="166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3A7E3A78-DBBF-4ED2-90BF-770F36255615}"/>
              </a:ext>
            </a:extLst>
          </p:cNvPr>
          <p:cNvCxnSpPr>
            <a:cxnSpLocks/>
          </p:cNvCxnSpPr>
          <p:nvPr/>
        </p:nvCxnSpPr>
        <p:spPr>
          <a:xfrm flipH="1">
            <a:off x="5592030" y="4061108"/>
            <a:ext cx="503970" cy="699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13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0AC78-CA49-4317-BD28-14E68EFE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787" y="2766218"/>
            <a:ext cx="4502426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C00000"/>
                </a:solidFill>
              </a:rPr>
              <a:t>LETTERATURA CARNEVALESCA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C8DAB3B-998A-4670-917F-2BFE9AAC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8" y="1748374"/>
            <a:ext cx="4502427" cy="76816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43E2366-2594-476C-BF97-18DEA24F7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63" y="328156"/>
            <a:ext cx="4023709" cy="104860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F8F462-423A-44D7-9D6B-F6A8DDA6D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560" y="236667"/>
            <a:ext cx="2280184" cy="2280184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25C727C-D525-4BB2-BDC9-CB9598980CC3}"/>
              </a:ext>
            </a:extLst>
          </p:cNvPr>
          <p:cNvCxnSpPr>
            <a:cxnSpLocks/>
          </p:cNvCxnSpPr>
          <p:nvPr/>
        </p:nvCxnSpPr>
        <p:spPr>
          <a:xfrm flipH="1" flipV="1">
            <a:off x="3578087" y="2516537"/>
            <a:ext cx="684424" cy="676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73DDB7A-A37E-497F-8B21-03FDD2F7A38D}"/>
              </a:ext>
            </a:extLst>
          </p:cNvPr>
          <p:cNvCxnSpPr>
            <a:cxnSpLocks/>
          </p:cNvCxnSpPr>
          <p:nvPr/>
        </p:nvCxnSpPr>
        <p:spPr>
          <a:xfrm flipH="1" flipV="1">
            <a:off x="2877021" y="1257974"/>
            <a:ext cx="631598" cy="552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6E7D5C0-BDB0-47C9-9B5D-CCD112394906}"/>
              </a:ext>
            </a:extLst>
          </p:cNvPr>
          <p:cNvCxnSpPr>
            <a:cxnSpLocks/>
          </p:cNvCxnSpPr>
          <p:nvPr/>
        </p:nvCxnSpPr>
        <p:spPr>
          <a:xfrm flipV="1">
            <a:off x="4607313" y="1748374"/>
            <a:ext cx="401202" cy="2527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2324CB0-6BF3-4BF3-982C-0800A47D72B0}"/>
              </a:ext>
            </a:extLst>
          </p:cNvPr>
          <p:cNvSpPr txBox="1"/>
          <p:nvPr/>
        </p:nvSpPr>
        <p:spPr>
          <a:xfrm>
            <a:off x="8066903" y="2996242"/>
            <a:ext cx="417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Medioevo: goliardi e giullari (contro la poesia lirica siciliana, il Dolce Stil Novo,…)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D4F0B1C-D61F-4A9F-8F21-D7D76D64A50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792278" y="3319408"/>
            <a:ext cx="274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62BE931F-723C-48AF-AA7B-2BFEF751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336" y="132356"/>
            <a:ext cx="3399857" cy="2722595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5ECB97F-DC3B-40B7-8FFF-1761E5F0DF52}"/>
              </a:ext>
            </a:extLst>
          </p:cNvPr>
          <p:cNvSpPr txBox="1"/>
          <p:nvPr/>
        </p:nvSpPr>
        <p:spPr>
          <a:xfrm>
            <a:off x="712915" y="3157190"/>
            <a:ext cx="273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‘400: Canti Carnascialeschi (Lorenzo de’ Medici)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F193707-5373-4DDE-9F20-58E9628D0A1E}"/>
              </a:ext>
            </a:extLst>
          </p:cNvPr>
          <p:cNvSpPr txBox="1"/>
          <p:nvPr/>
        </p:nvSpPr>
        <p:spPr>
          <a:xfrm>
            <a:off x="418665" y="4089770"/>
            <a:ext cx="29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«Trionfo di Bacco e Arianna»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DDF5793-F2FF-4714-907B-F729642CF75F}"/>
              </a:ext>
            </a:extLst>
          </p:cNvPr>
          <p:cNvSpPr txBox="1"/>
          <p:nvPr/>
        </p:nvSpPr>
        <p:spPr>
          <a:xfrm>
            <a:off x="292769" y="4906382"/>
            <a:ext cx="323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Canzone che accompagnava il carro mascherato di Bacco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B410C0A6-F25B-4EAC-868D-2795471C1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316" y="4089770"/>
            <a:ext cx="2505673" cy="2530059"/>
          </a:xfrm>
          <a:prstGeom prst="rect">
            <a:avLst/>
          </a:prstGeom>
        </p:spPr>
      </p:pic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00E682A-D75B-4A66-A1B9-65A57958590C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452801" y="3428999"/>
            <a:ext cx="809710" cy="51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CBFED42D-F125-4440-88F0-20F1F5596384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909534" y="3766604"/>
            <a:ext cx="0" cy="323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D186D457-4E00-4EC9-A957-3B5498751FB0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1909534" y="4459102"/>
            <a:ext cx="0" cy="447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6532284D-C962-4C16-8598-5F9B7261D458}"/>
              </a:ext>
            </a:extLst>
          </p:cNvPr>
          <p:cNvCxnSpPr>
            <a:cxnSpLocks/>
          </p:cNvCxnSpPr>
          <p:nvPr/>
        </p:nvCxnSpPr>
        <p:spPr>
          <a:xfrm>
            <a:off x="3034748" y="5354799"/>
            <a:ext cx="543339" cy="60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523C3A3-0115-4473-BD77-56D39972896D}"/>
              </a:ext>
            </a:extLst>
          </p:cNvPr>
          <p:cNvSpPr txBox="1"/>
          <p:nvPr/>
        </p:nvSpPr>
        <p:spPr>
          <a:xfrm>
            <a:off x="7928368" y="4065360"/>
            <a:ext cx="363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‘500: si affianca all’anticlassicismo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76F311B-B55B-40A9-85D6-F6364B517382}"/>
              </a:ext>
            </a:extLst>
          </p:cNvPr>
          <p:cNvSpPr txBox="1"/>
          <p:nvPr/>
        </p:nvSpPr>
        <p:spPr>
          <a:xfrm>
            <a:off x="7792278" y="4644014"/>
            <a:ext cx="4279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-Rifiuto di modelli letterari prestabiliti (retorica del disordine)</a:t>
            </a:r>
          </a:p>
          <a:p>
            <a:r>
              <a:rPr lang="it-IT" dirty="0"/>
              <a:t>-Rovesciamento dei valori della società</a:t>
            </a:r>
          </a:p>
          <a:p>
            <a:endParaRPr lang="it-IT" dirty="0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8438C302-16E8-433B-A2B3-943280E8049A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9931894" y="4388524"/>
            <a:ext cx="222650" cy="255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45C293D-8C8F-4650-9832-05273B785569}"/>
              </a:ext>
            </a:extLst>
          </p:cNvPr>
          <p:cNvSpPr txBox="1"/>
          <p:nvPr/>
        </p:nvSpPr>
        <p:spPr>
          <a:xfrm>
            <a:off x="6719902" y="5844343"/>
            <a:ext cx="532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Teofilo </a:t>
            </a:r>
            <a:r>
              <a:rPr lang="it-IT" dirty="0" err="1"/>
              <a:t>Folengo</a:t>
            </a:r>
            <a:r>
              <a:rPr lang="it-IT" dirty="0"/>
              <a:t> – Ruzante - Francesco Berni – Francois Rabelais – Luigi Pulci.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F97AEE3E-5B5A-43E3-8DEF-687424C975B9}"/>
              </a:ext>
            </a:extLst>
          </p:cNvPr>
          <p:cNvCxnSpPr>
            <a:cxnSpLocks/>
          </p:cNvCxnSpPr>
          <p:nvPr/>
        </p:nvCxnSpPr>
        <p:spPr>
          <a:xfrm flipH="1">
            <a:off x="8719930" y="5552713"/>
            <a:ext cx="198783" cy="291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5707715-962D-4B30-BC51-B6A97104F48C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7580243" y="3949148"/>
            <a:ext cx="348125" cy="300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9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D2E325-8743-4E7B-BD75-3D7383DF9599}"/>
              </a:ext>
            </a:extLst>
          </p:cNvPr>
          <p:cNvSpPr txBox="1"/>
          <p:nvPr/>
        </p:nvSpPr>
        <p:spPr>
          <a:xfrm>
            <a:off x="172277" y="450574"/>
            <a:ext cx="609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Gadda: il «funambolo della parola»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0C4EF5-C3D0-41AD-BFCC-51CD74CA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617" y="182880"/>
            <a:ext cx="3746106" cy="29120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301FB6-C3D8-4022-8347-53F795525740}"/>
              </a:ext>
            </a:extLst>
          </p:cNvPr>
          <p:cNvSpPr txBox="1"/>
          <p:nvPr/>
        </p:nvSpPr>
        <p:spPr>
          <a:xfrm>
            <a:off x="172277" y="1252025"/>
            <a:ext cx="674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«</a:t>
            </a:r>
            <a:r>
              <a:rPr lang="it-IT" u="sng" dirty="0"/>
              <a:t>plurilinguismo gaddiano</a:t>
            </a:r>
            <a:r>
              <a:rPr lang="it-IT" dirty="0"/>
              <a:t>»: vari dialetti (milanese, fiorentino, napoletano, romanesco,…), i gerghi e il linguaggio quotidiano, la terminologia della scienza, parole di lingue straniere, neologismi creati da lui e citazioni dalla letteratura classica.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8E2936-37BC-467A-B548-25BAEAA5C66C}"/>
              </a:ext>
            </a:extLst>
          </p:cNvPr>
          <p:cNvSpPr txBox="1"/>
          <p:nvPr/>
        </p:nvSpPr>
        <p:spPr>
          <a:xfrm>
            <a:off x="172277" y="2505108"/>
            <a:ext cx="593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“LO STOMACO ERA TUTTO MESSO IN </a:t>
            </a:r>
            <a:r>
              <a:rPr lang="it-IT" dirty="0">
                <a:highlight>
                  <a:srgbClr val="FF00FF"/>
                </a:highlight>
              </a:rPr>
              <a:t>GIULEBBE</a:t>
            </a:r>
            <a:r>
              <a:rPr lang="it-IT" dirty="0"/>
              <a:t>, E </a:t>
            </a:r>
            <a:r>
              <a:rPr lang="it-IT" dirty="0">
                <a:highlight>
                  <a:srgbClr val="FF0000"/>
                </a:highlight>
              </a:rPr>
              <a:t>ANDAVA DIETRO</a:t>
            </a:r>
            <a:r>
              <a:rPr lang="it-IT" dirty="0"/>
              <a:t> COME UN DISPERATO </a:t>
            </a:r>
            <a:r>
              <a:rPr lang="it-IT" dirty="0">
                <a:highlight>
                  <a:srgbClr val="00FF00"/>
                </a:highlight>
              </a:rPr>
              <a:t>AMEBOIDE</a:t>
            </a:r>
            <a:r>
              <a:rPr lang="it-IT" dirty="0"/>
              <a:t> A </a:t>
            </a:r>
            <a:r>
              <a:rPr lang="it-IT" dirty="0">
                <a:highlight>
                  <a:srgbClr val="00FFFF"/>
                </a:highlight>
              </a:rPr>
              <a:t>MANTRUGIARE</a:t>
            </a:r>
            <a:r>
              <a:rPr lang="it-IT" dirty="0"/>
              <a:t> E </a:t>
            </a:r>
            <a:r>
              <a:rPr lang="it-IT" dirty="0">
                <a:highlight>
                  <a:srgbClr val="00FF00"/>
                </a:highlight>
              </a:rPr>
              <a:t>PEPTONIZZARE</a:t>
            </a:r>
            <a:r>
              <a:rPr lang="it-IT" dirty="0"/>
              <a:t> L’OSSOBUCO” da «L’Adalgisa»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CA2F28-75E1-4265-9971-7B28EFECDE0E}"/>
              </a:ext>
            </a:extLst>
          </p:cNvPr>
          <p:cNvSpPr txBox="1"/>
          <p:nvPr/>
        </p:nvSpPr>
        <p:spPr>
          <a:xfrm>
            <a:off x="172277" y="3442766"/>
            <a:ext cx="474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</a:t>
            </a:r>
            <a:r>
              <a:rPr lang="it-IT" u="sng" dirty="0"/>
              <a:t>digressioni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D4DAAA-9C1F-4CCD-B11C-018AF1A7C69D}"/>
              </a:ext>
            </a:extLst>
          </p:cNvPr>
          <p:cNvSpPr txBox="1"/>
          <p:nvPr/>
        </p:nvSpPr>
        <p:spPr>
          <a:xfrm>
            <a:off x="172277" y="3873399"/>
            <a:ext cx="474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</a:t>
            </a:r>
            <a:r>
              <a:rPr lang="it-IT" u="sng" dirty="0"/>
              <a:t>accumulazione caotica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B75395-F38E-49E7-8C2F-397622FFDFF0}"/>
              </a:ext>
            </a:extLst>
          </p:cNvPr>
          <p:cNvSpPr txBox="1"/>
          <p:nvPr/>
        </p:nvSpPr>
        <p:spPr>
          <a:xfrm>
            <a:off x="172277" y="4304032"/>
            <a:ext cx="5685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“NON VOLEVA ANCORA RIDURSI A CREDERE CHE IL PROPRIO MONDO E I CAVALLI E LE CASE E I CIGNI DE’ GIARDINI E LE BIMBE; CHE LE GUARDIE, I GENERALI, I PARALITICI, I SACERDOTI, I BIGLIETTI DA CENTO, GLI SCRITTORI CELEBRI, LE PERE E I CAPISTAZIONE E LA PROSA DEGLI SCRITTORI CELEBRI, E TUTTO, SIA PROPRIO TUTTO UN BRUTTO SOGNO.”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A2495C-82DE-43F8-84E0-EFCC512E50FE}"/>
              </a:ext>
            </a:extLst>
          </p:cNvPr>
          <p:cNvSpPr txBox="1"/>
          <p:nvPr/>
        </p:nvSpPr>
        <p:spPr>
          <a:xfrm>
            <a:off x="7991061" y="3304266"/>
            <a:ext cx="351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forte aspirazione all’ordine: Gadda stimava Alessandro Manzoni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C719D1-ECB0-4D93-B9FD-5867EB694B09}"/>
              </a:ext>
            </a:extLst>
          </p:cNvPr>
          <p:cNvSpPr txBox="1"/>
          <p:nvPr/>
        </p:nvSpPr>
        <p:spPr>
          <a:xfrm>
            <a:off x="7873921" y="4304032"/>
            <a:ext cx="374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ricerca dell’ordine è impossibile: il mondo è un «pasticcio»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99F3AB3-6057-4DA0-8A15-328AC6D90895}"/>
              </a:ext>
            </a:extLst>
          </p:cNvPr>
          <p:cNvCxnSpPr>
            <a:cxnSpLocks/>
          </p:cNvCxnSpPr>
          <p:nvPr/>
        </p:nvCxnSpPr>
        <p:spPr>
          <a:xfrm>
            <a:off x="8441635" y="3873399"/>
            <a:ext cx="0" cy="430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D001708-31DC-42E7-8B42-964B8565A1F0}"/>
              </a:ext>
            </a:extLst>
          </p:cNvPr>
          <p:cNvSpPr txBox="1"/>
          <p:nvPr/>
        </p:nvSpPr>
        <p:spPr>
          <a:xfrm>
            <a:off x="6921305" y="4996530"/>
            <a:ext cx="5020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«OGNI FATTO È COME UN VORTICE IN CUI CONVERGONO CORRENTI DIVERSE, NESSUNA DELLE QUALI PUÒ ESSERE TRASCURATA NELLA RICERCA DELLA VERITÀ»</a:t>
            </a:r>
          </a:p>
          <a:p>
            <a:r>
              <a:rPr lang="it-IT" dirty="0"/>
              <a:t>Italo Calvino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5B27E21-2D2C-4230-BCFF-2547749B82B5}"/>
              </a:ext>
            </a:extLst>
          </p:cNvPr>
          <p:cNvSpPr txBox="1"/>
          <p:nvPr/>
        </p:nvSpPr>
        <p:spPr>
          <a:xfrm>
            <a:off x="848139" y="6222760"/>
            <a:ext cx="483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Accostamento alla lingua maccheronica del ‘500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9FA6BD3-9D9B-424D-B676-6CB3D904BE45}"/>
              </a:ext>
            </a:extLst>
          </p:cNvPr>
          <p:cNvCxnSpPr>
            <a:cxnSpLocks/>
          </p:cNvCxnSpPr>
          <p:nvPr/>
        </p:nvCxnSpPr>
        <p:spPr>
          <a:xfrm>
            <a:off x="1444487" y="5934993"/>
            <a:ext cx="0" cy="287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1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3B71C2-08D7-45D8-A593-A43813C346D1}"/>
              </a:ext>
            </a:extLst>
          </p:cNvPr>
          <p:cNvSpPr txBox="1"/>
          <p:nvPr/>
        </p:nvSpPr>
        <p:spPr>
          <a:xfrm>
            <a:off x="265043" y="450574"/>
            <a:ext cx="478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Luigi Pulci e «Il Morgante»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59E052-B19B-48DE-9A0C-7DEF7A18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705" y="195820"/>
            <a:ext cx="2888252" cy="32331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A92028-4AFF-43B3-8BBA-F37D9E3A8FFE}"/>
              </a:ext>
            </a:extLst>
          </p:cNvPr>
          <p:cNvSpPr txBox="1"/>
          <p:nvPr/>
        </p:nvSpPr>
        <p:spPr>
          <a:xfrm>
            <a:off x="410817" y="1179443"/>
            <a:ext cx="519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-Morgante: un gigante «buono», convertito al Cristianesimo, che diventa lo scudiero di Orlando;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EEE105-08B6-4407-84BD-728DDE98E3BB}"/>
              </a:ext>
            </a:extLst>
          </p:cNvPr>
          <p:cNvSpPr txBox="1"/>
          <p:nvPr/>
        </p:nvSpPr>
        <p:spPr>
          <a:xfrm>
            <a:off x="410817" y="1969868"/>
            <a:ext cx="57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</a:t>
            </a:r>
            <a:r>
              <a:rPr lang="it-IT" dirty="0" err="1"/>
              <a:t>Margutte</a:t>
            </a:r>
            <a:r>
              <a:rPr lang="it-IT" dirty="0"/>
              <a:t>: </a:t>
            </a:r>
            <a:r>
              <a:rPr lang="it-IT" dirty="0" err="1"/>
              <a:t>mezzogigante</a:t>
            </a:r>
            <a:r>
              <a:rPr lang="it-IT" dirty="0"/>
              <a:t>, peccatore incallito, che crede nelle divinità dell’alcool e del cibo;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1B3579-4A08-49FA-8A21-BB45451D0EEB}"/>
              </a:ext>
            </a:extLst>
          </p:cNvPr>
          <p:cNvSpPr txBox="1"/>
          <p:nvPr/>
        </p:nvSpPr>
        <p:spPr>
          <a:xfrm>
            <a:off x="5499293" y="850492"/>
            <a:ext cx="328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Rovesciamento dello stereotipo del cavaliere errante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23861FB-FDE2-458A-AB25-D5FB3E4F8508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049078" y="1173658"/>
            <a:ext cx="450215" cy="328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A45A12-76B1-434D-B10F-002A4C31B76D}"/>
              </a:ext>
            </a:extLst>
          </p:cNvPr>
          <p:cNvSpPr txBox="1"/>
          <p:nvPr/>
        </p:nvSpPr>
        <p:spPr>
          <a:xfrm>
            <a:off x="410817" y="2760293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-volgare fiorentino e sperimentalismo: termini popolari, neologismi;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3E5C1F7-FF6C-4154-AEBD-4DF47C535103}"/>
              </a:ext>
            </a:extLst>
          </p:cNvPr>
          <p:cNvSpPr txBox="1"/>
          <p:nvPr/>
        </p:nvSpPr>
        <p:spPr>
          <a:xfrm>
            <a:off x="6096000" y="1640917"/>
            <a:ext cx="284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Usa il batacchio di una campana come una clava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8FCE013-F60E-42A8-A233-908625BDFD9F}"/>
              </a:ext>
            </a:extLst>
          </p:cNvPr>
          <p:cNvCxnSpPr>
            <a:cxnSpLocks/>
          </p:cNvCxnSpPr>
          <p:nvPr/>
        </p:nvCxnSpPr>
        <p:spPr>
          <a:xfrm>
            <a:off x="5274185" y="1640917"/>
            <a:ext cx="821815" cy="334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BC2848E-666C-473B-9F4D-0814D892BB86}"/>
              </a:ext>
            </a:extLst>
          </p:cNvPr>
          <p:cNvSpPr txBox="1"/>
          <p:nvPr/>
        </p:nvSpPr>
        <p:spPr>
          <a:xfrm>
            <a:off x="410816" y="3550718"/>
            <a:ext cx="793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-morte dei due amici è un elemento comico: </a:t>
            </a:r>
            <a:r>
              <a:rPr lang="it-IT" dirty="0" err="1"/>
              <a:t>Margutte</a:t>
            </a:r>
            <a:r>
              <a:rPr lang="it-IT" dirty="0"/>
              <a:t> muore per aver riso troppo, Morgante viene punto da un granchio mentre salva una nave di cristiani;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20D9000-7899-4241-9D70-3DA9C54ED85C}"/>
              </a:ext>
            </a:extLst>
          </p:cNvPr>
          <p:cNvSpPr txBox="1"/>
          <p:nvPr/>
        </p:nvSpPr>
        <p:spPr>
          <a:xfrm>
            <a:off x="265043" y="4570461"/>
            <a:ext cx="463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-meno ironico durante la battaglia di Roncisvalle: qui muore il protagonista Orlando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6B5CF0C-7F8B-47B1-B2D3-27BCF1A7C005}"/>
              </a:ext>
            </a:extLst>
          </p:cNvPr>
          <p:cNvSpPr txBox="1"/>
          <p:nvPr/>
        </p:nvSpPr>
        <p:spPr>
          <a:xfrm>
            <a:off x="5290489" y="4439886"/>
            <a:ext cx="423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Unico testo in cui Orlando muore (non nell’</a:t>
            </a:r>
            <a:r>
              <a:rPr lang="it-IT" i="1" dirty="0"/>
              <a:t>Orlando innamorato </a:t>
            </a:r>
            <a:r>
              <a:rPr lang="it-IT" dirty="0"/>
              <a:t>e nell’</a:t>
            </a:r>
            <a:r>
              <a:rPr lang="it-IT" i="1" dirty="0"/>
              <a:t>Orlando</a:t>
            </a:r>
            <a:r>
              <a:rPr lang="it-IT" dirty="0"/>
              <a:t> </a:t>
            </a:r>
            <a:r>
              <a:rPr lang="it-IT" i="1" dirty="0"/>
              <a:t>Furioso</a:t>
            </a:r>
            <a:r>
              <a:rPr lang="it-IT" dirty="0"/>
              <a:t>)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BC5FD0D-8BE1-47DF-AC82-88FFD079C9D3}"/>
              </a:ext>
            </a:extLst>
          </p:cNvPr>
          <p:cNvCxnSpPr>
            <a:cxnSpLocks/>
          </p:cNvCxnSpPr>
          <p:nvPr/>
        </p:nvCxnSpPr>
        <p:spPr>
          <a:xfrm flipV="1">
            <a:off x="4651333" y="4763051"/>
            <a:ext cx="622852" cy="145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C5B2136F-5B53-4787-B755-6B55A56F8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715" y="3609705"/>
            <a:ext cx="1992119" cy="2953024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0E46FB4-5496-4B37-90D4-F77CDD5BE80D}"/>
              </a:ext>
            </a:extLst>
          </p:cNvPr>
          <p:cNvSpPr txBox="1"/>
          <p:nvPr/>
        </p:nvSpPr>
        <p:spPr>
          <a:xfrm>
            <a:off x="265043" y="5618922"/>
            <a:ext cx="66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-Luigi Pulci verrà sospettato di eresia, poiché nei suoi personaggi (</a:t>
            </a:r>
            <a:r>
              <a:rPr lang="it-IT" dirty="0" err="1"/>
              <a:t>Margutte</a:t>
            </a:r>
            <a:r>
              <a:rPr lang="it-IT" dirty="0"/>
              <a:t>, il diavolo </a:t>
            </a:r>
            <a:r>
              <a:rPr lang="it-IT" dirty="0" err="1"/>
              <a:t>Astarotte</a:t>
            </a:r>
            <a:r>
              <a:rPr lang="it-IT" dirty="0"/>
              <a:t>) riversava il suo pensiero religioso</a:t>
            </a:r>
          </a:p>
        </p:txBody>
      </p:sp>
    </p:spTree>
    <p:extLst>
      <p:ext uri="{BB962C8B-B14F-4D97-AF65-F5344CB8AC3E}">
        <p14:creationId xmlns:p14="http://schemas.microsoft.com/office/powerpoint/2010/main" val="56526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274513-C41C-4780-9370-A9599F08D613}"/>
              </a:ext>
            </a:extLst>
          </p:cNvPr>
          <p:cNvSpPr txBox="1"/>
          <p:nvPr/>
        </p:nvSpPr>
        <p:spPr>
          <a:xfrm>
            <a:off x="172279" y="171438"/>
            <a:ext cx="5923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Anticlassicismo e comicità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72E550-67A3-408F-9B7E-6565E8A99069}"/>
              </a:ext>
            </a:extLst>
          </p:cNvPr>
          <p:cNvSpPr txBox="1"/>
          <p:nvPr/>
        </p:nvSpPr>
        <p:spPr>
          <a:xfrm>
            <a:off x="318052" y="1113183"/>
            <a:ext cx="59237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Francesco Berni</a:t>
            </a:r>
            <a:r>
              <a:rPr lang="it-IT" sz="2000" dirty="0"/>
              <a:t>: </a:t>
            </a:r>
            <a:r>
              <a:rPr lang="it-IT" dirty="0"/>
              <a:t>aggiunge al repertorio di immagini tradizionali contenuti imprevisti (straniamento)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66C7D2-4977-4009-A769-FF8D279F7AFC}"/>
              </a:ext>
            </a:extLst>
          </p:cNvPr>
          <p:cNvSpPr txBox="1"/>
          <p:nvPr/>
        </p:nvSpPr>
        <p:spPr>
          <a:xfrm>
            <a:off x="318052" y="2235906"/>
            <a:ext cx="6493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Teofilo </a:t>
            </a:r>
            <a:r>
              <a:rPr lang="it-IT" sz="2000" u="sng" dirty="0" err="1"/>
              <a:t>Folengo</a:t>
            </a:r>
            <a:r>
              <a:rPr lang="it-IT" sz="2000" u="sng" dirty="0"/>
              <a:t>: </a:t>
            </a:r>
            <a:r>
              <a:rPr lang="it-IT" dirty="0"/>
              <a:t>«Maccheronee» (raccolta di opere); elemento comico-grottesco tramite lo stravolgimento dei valori cavallereschi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FFEFA8-D364-434A-8238-9CAD4FFDC2E8}"/>
              </a:ext>
            </a:extLst>
          </p:cNvPr>
          <p:cNvSpPr txBox="1"/>
          <p:nvPr/>
        </p:nvSpPr>
        <p:spPr>
          <a:xfrm>
            <a:off x="6917635" y="1939424"/>
            <a:ext cx="45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Uso voluto di un latino scorretto, mischiato a vocaboli del volgare e del dialetto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22C43D9-92DC-4452-AC4A-4B098273A6C2}"/>
              </a:ext>
            </a:extLst>
          </p:cNvPr>
          <p:cNvCxnSpPr>
            <a:cxnSpLocks/>
          </p:cNvCxnSpPr>
          <p:nvPr/>
        </p:nvCxnSpPr>
        <p:spPr>
          <a:xfrm flipV="1">
            <a:off x="6480313" y="2262590"/>
            <a:ext cx="437322" cy="174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97ABBD-6F3F-47AB-9CB0-D146363DE0A3}"/>
              </a:ext>
            </a:extLst>
          </p:cNvPr>
          <p:cNvSpPr txBox="1"/>
          <p:nvPr/>
        </p:nvSpPr>
        <p:spPr>
          <a:xfrm>
            <a:off x="318052" y="3429000"/>
            <a:ext cx="6294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Francois Rabelais</a:t>
            </a:r>
            <a:r>
              <a:rPr lang="it-IT" dirty="0"/>
              <a:t>: «</a:t>
            </a:r>
            <a:r>
              <a:rPr lang="it-IT" dirty="0" err="1"/>
              <a:t>Gargantua</a:t>
            </a:r>
            <a:r>
              <a:rPr lang="it-IT" dirty="0"/>
              <a:t> e </a:t>
            </a:r>
            <a:r>
              <a:rPr lang="it-IT" dirty="0" err="1"/>
              <a:t>Pantagruele</a:t>
            </a:r>
            <a:r>
              <a:rPr lang="it-IT" dirty="0"/>
              <a:t>»;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E4FF6C-8279-4D1B-B214-BC1086C6E543}"/>
              </a:ext>
            </a:extLst>
          </p:cNvPr>
          <p:cNvSpPr txBox="1"/>
          <p:nvPr/>
        </p:nvSpPr>
        <p:spPr>
          <a:xfrm>
            <a:off x="5618922" y="3505945"/>
            <a:ext cx="3564835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Situazioni comiche/surreali, ma anche riflessioni su argomenti seri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24C9767-ABF9-4547-9FA9-74096312BAED}"/>
              </a:ext>
            </a:extLst>
          </p:cNvPr>
          <p:cNvCxnSpPr>
            <a:cxnSpLocks/>
          </p:cNvCxnSpPr>
          <p:nvPr/>
        </p:nvCxnSpPr>
        <p:spPr>
          <a:xfrm>
            <a:off x="5049078" y="3723861"/>
            <a:ext cx="569844" cy="1052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47C58AFB-3756-42DA-98ED-E82DC739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339" y="4272246"/>
            <a:ext cx="4429539" cy="221477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8A0743-3B13-40EC-8C9A-2AD4A6607443}"/>
              </a:ext>
            </a:extLst>
          </p:cNvPr>
          <p:cNvSpPr txBox="1"/>
          <p:nvPr/>
        </p:nvSpPr>
        <p:spPr>
          <a:xfrm>
            <a:off x="3737112" y="4272246"/>
            <a:ext cx="17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gigante.-figlio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0634A9-DBB2-45C1-B245-B9CDAD1CE622}"/>
              </a:ext>
            </a:extLst>
          </p:cNvPr>
          <p:cNvSpPr txBox="1"/>
          <p:nvPr/>
        </p:nvSpPr>
        <p:spPr>
          <a:xfrm>
            <a:off x="1245704" y="4272246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Gigante-padre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895FB65-BAD5-4922-9565-692A12CC3949}"/>
              </a:ext>
            </a:extLst>
          </p:cNvPr>
          <p:cNvCxnSpPr>
            <a:cxnSpLocks/>
          </p:cNvCxnSpPr>
          <p:nvPr/>
        </p:nvCxnSpPr>
        <p:spPr>
          <a:xfrm flipH="1">
            <a:off x="2478156" y="3829110"/>
            <a:ext cx="331305" cy="515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FE044FB-8BDD-4D03-B9E0-B143FC78BC5E}"/>
              </a:ext>
            </a:extLst>
          </p:cNvPr>
          <p:cNvCxnSpPr>
            <a:cxnSpLocks/>
          </p:cNvCxnSpPr>
          <p:nvPr/>
        </p:nvCxnSpPr>
        <p:spPr>
          <a:xfrm>
            <a:off x="4035286" y="3829110"/>
            <a:ext cx="271670" cy="515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0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CB0712-04AF-447F-B9C9-885146DCA135}"/>
              </a:ext>
            </a:extLst>
          </p:cNvPr>
          <p:cNvSpPr txBox="1"/>
          <p:nvPr/>
        </p:nvSpPr>
        <p:spPr>
          <a:xfrm>
            <a:off x="596348" y="437322"/>
            <a:ext cx="7686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Sitografia:</a:t>
            </a:r>
          </a:p>
          <a:p>
            <a:r>
              <a:rPr lang="it-IT" dirty="0"/>
              <a:t>-https://www.lacooltura.com/2016/09/carlo-emilio-gadda-pasticciaccio/</a:t>
            </a:r>
          </a:p>
          <a:p>
            <a:r>
              <a:rPr lang="it-IT" dirty="0"/>
              <a:t>-https://it.wikipedia.org/wiki/Carlo_Emilio_Gadda</a:t>
            </a:r>
          </a:p>
          <a:p>
            <a:r>
              <a:rPr lang="it-IT" dirty="0"/>
              <a:t>-http://www.treccani.it/enciclopedia/carlo-emilio-gadda/</a:t>
            </a:r>
          </a:p>
          <a:p>
            <a:r>
              <a:rPr lang="it-IT" dirty="0"/>
              <a:t>-https://letteritaliana.weebly.com/luigi-pulci.html</a:t>
            </a:r>
          </a:p>
          <a:p>
            <a:r>
              <a:rPr lang="it-IT" dirty="0"/>
              <a:t>-https://it.wikipedia.org/wiki/Luigi_Pulci</a:t>
            </a:r>
          </a:p>
          <a:p>
            <a:r>
              <a:rPr lang="it-IT" dirty="0"/>
              <a:t>-ho consultato anche il libro di testo – G. Baldi, S. </a:t>
            </a:r>
            <a:r>
              <a:rPr lang="it-IT" dirty="0" err="1"/>
              <a:t>Giusso</a:t>
            </a:r>
            <a:r>
              <a:rPr lang="it-IT" dirty="0"/>
              <a:t>, M. </a:t>
            </a:r>
            <a:r>
              <a:rPr lang="it-IT" dirty="0" err="1"/>
              <a:t>Ranzetti</a:t>
            </a:r>
            <a:r>
              <a:rPr lang="it-IT" dirty="0"/>
              <a:t>, G. Zaccaria «I classici nostri contemporanei» </a:t>
            </a:r>
            <a:r>
              <a:rPr lang="it-IT" dirty="0" err="1"/>
              <a:t>vol</a:t>
            </a:r>
            <a:r>
              <a:rPr lang="it-IT" dirty="0"/>
              <a:t> II ed. Paravia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BF5BE8-4D9C-4C2A-A75B-29F960F5E5DA}"/>
              </a:ext>
            </a:extLst>
          </p:cNvPr>
          <p:cNvSpPr txBox="1"/>
          <p:nvPr/>
        </p:nvSpPr>
        <p:spPr>
          <a:xfrm>
            <a:off x="596348" y="2592530"/>
            <a:ext cx="435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  <a:p>
            <a:r>
              <a:rPr lang="it-IT"/>
              <a:t>Ruben </a:t>
            </a:r>
            <a:r>
              <a:rPr lang="it-IT" dirty="0"/>
              <a:t>Lee 3H</a:t>
            </a:r>
          </a:p>
        </p:txBody>
      </p:sp>
    </p:spTree>
    <p:extLst>
      <p:ext uri="{BB962C8B-B14F-4D97-AF65-F5344CB8AC3E}">
        <p14:creationId xmlns:p14="http://schemas.microsoft.com/office/powerpoint/2010/main" val="2151264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679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LETTERATURA CARNEVALESCA</vt:lpstr>
      <vt:lpstr>Presentazione standard di PowerPoint</vt:lpstr>
      <vt:lpstr>LETTERATURA CARNEVALESCA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LETTERATURA CARNEVALESCA</dc:title>
  <dc:creator>unieuro</dc:creator>
  <cp:lastModifiedBy>Fulvia Leardini</cp:lastModifiedBy>
  <cp:revision>14</cp:revision>
  <dcterms:created xsi:type="dcterms:W3CDTF">2020-03-22T14:09:21Z</dcterms:created>
  <dcterms:modified xsi:type="dcterms:W3CDTF">2020-04-10T09:37:21Z</dcterms:modified>
</cp:coreProperties>
</file>