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68" r:id="rId2"/>
    <p:sldId id="267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5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80" d="100"/>
          <a:sy n="180" d="100"/>
        </p:scale>
        <p:origin x="1536" y="46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3F917-9B73-459E-B819-326C56BA62DE}" type="datetimeFigureOut">
              <a:rPr lang="it-IT" smtClean="0"/>
              <a:t>22/03/2018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692AC-255A-4261-94A8-1FE74E2FB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443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6F00-086E-4833-9BFD-BD6603DA01DE}" type="datetimeFigureOut">
              <a:rPr lang="it-IT" smtClean="0"/>
              <a:t>22/03/2018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8E25-808A-42D0-9343-28D4DA60D516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6F00-086E-4833-9BFD-BD6603DA01DE}" type="datetimeFigureOut">
              <a:rPr lang="it-IT" smtClean="0"/>
              <a:t>22/03/2018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8E25-808A-42D0-9343-28D4DA60D51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6F00-086E-4833-9BFD-BD6603DA01DE}" type="datetimeFigureOut">
              <a:rPr lang="it-IT" smtClean="0"/>
              <a:t>22/03/2018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8E25-808A-42D0-9343-28D4DA60D51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6F00-086E-4833-9BFD-BD6603DA01DE}" type="datetimeFigureOut">
              <a:rPr lang="it-IT" smtClean="0"/>
              <a:t>22/03/2018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8E25-808A-42D0-9343-28D4DA60D51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6F00-086E-4833-9BFD-BD6603DA01DE}" type="datetimeFigureOut">
              <a:rPr lang="it-IT" smtClean="0"/>
              <a:t>22/03/2018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8E25-808A-42D0-9343-28D4DA60D516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6F00-086E-4833-9BFD-BD6603DA01DE}" type="datetimeFigureOut">
              <a:rPr lang="it-IT" smtClean="0"/>
              <a:t>22/03/2018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8E25-808A-42D0-9343-28D4DA60D51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6F00-086E-4833-9BFD-BD6603DA01DE}" type="datetimeFigureOut">
              <a:rPr lang="it-IT" smtClean="0"/>
              <a:t>22/03/2018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8E25-808A-42D0-9343-28D4DA60D516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6F00-086E-4833-9BFD-BD6603DA01DE}" type="datetimeFigureOut">
              <a:rPr lang="it-IT" smtClean="0"/>
              <a:t>22/03/2018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8E25-808A-42D0-9343-28D4DA60D51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6F00-086E-4833-9BFD-BD6603DA01DE}" type="datetimeFigureOut">
              <a:rPr lang="it-IT" smtClean="0"/>
              <a:t>22/03/2018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8E25-808A-42D0-9343-28D4DA60D51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6F00-086E-4833-9BFD-BD6603DA01DE}" type="datetimeFigureOut">
              <a:rPr lang="it-IT" smtClean="0"/>
              <a:t>22/03/2018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8E25-808A-42D0-9343-28D4DA60D516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6F00-086E-4833-9BFD-BD6603DA01DE}" type="datetimeFigureOut">
              <a:rPr lang="it-IT" smtClean="0"/>
              <a:t>22/03/2018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8E25-808A-42D0-9343-28D4DA60D51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BB86F00-086E-4833-9BFD-BD6603DA01DE}" type="datetimeFigureOut">
              <a:rPr lang="it-IT" smtClean="0"/>
              <a:t>22/03/2018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D3B8E25-808A-42D0-9343-28D4DA60D516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442424" y="1997695"/>
            <a:ext cx="4269118" cy="8463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9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Elegia e Ovidio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96564" y="3212976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/>
                </a:solidFill>
              </a:rPr>
              <a:t>A  CURA DELLA CLASSE 4^H</a:t>
            </a:r>
          </a:p>
          <a:p>
            <a:pPr algn="ctr"/>
            <a:r>
              <a:rPr lang="it-IT" b="1" dirty="0" smtClean="0">
                <a:solidFill>
                  <a:schemeClr val="accent1"/>
                </a:solidFill>
              </a:rPr>
              <a:t> SOTTO LA SUPERVISIONE DELLA PROFESSORESSA  A. CANNONE</a:t>
            </a:r>
          </a:p>
          <a:p>
            <a:pPr algn="ctr"/>
            <a:endParaRPr lang="it-IT" b="1" dirty="0">
              <a:solidFill>
                <a:schemeClr val="accent1"/>
              </a:solidFill>
            </a:endParaRPr>
          </a:p>
          <a:p>
            <a:pPr algn="ctr"/>
            <a:endParaRPr lang="it-IT" b="1" dirty="0" smtClean="0">
              <a:solidFill>
                <a:schemeClr val="accent1"/>
              </a:solidFill>
            </a:endParaRPr>
          </a:p>
          <a:p>
            <a:pPr algn="ctr"/>
            <a:endParaRPr lang="it-IT" b="1" dirty="0">
              <a:solidFill>
                <a:schemeClr val="accent1"/>
              </a:solidFill>
            </a:endParaRPr>
          </a:p>
          <a:p>
            <a:pPr algn="ctr"/>
            <a:endParaRPr lang="it-IT" b="1" dirty="0" smtClean="0">
              <a:solidFill>
                <a:schemeClr val="accent1"/>
              </a:solidFill>
            </a:endParaRPr>
          </a:p>
          <a:p>
            <a:pPr algn="ctr"/>
            <a:r>
              <a:rPr lang="it-IT" b="1" dirty="0" err="1" smtClean="0">
                <a:solidFill>
                  <a:schemeClr val="accent1"/>
                </a:solidFill>
              </a:rPr>
              <a:t>a.s.</a:t>
            </a:r>
            <a:r>
              <a:rPr lang="it-IT" b="1" dirty="0" smtClean="0">
                <a:solidFill>
                  <a:schemeClr val="accent1"/>
                </a:solidFill>
              </a:rPr>
              <a:t> </a:t>
            </a:r>
            <a:r>
              <a:rPr lang="it-IT" b="1" smtClean="0">
                <a:solidFill>
                  <a:schemeClr val="accent1"/>
                </a:solidFill>
              </a:rPr>
              <a:t>2016/2017</a:t>
            </a:r>
            <a:endParaRPr lang="it-IT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1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03848" y="40466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IV. Metamorfosi</a:t>
            </a:r>
            <a:endParaRPr lang="it-IT" sz="2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55576" y="895355"/>
            <a:ext cx="7632848" cy="560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u="sng" dirty="0" smtClean="0"/>
              <a:t>Genere</a:t>
            </a:r>
            <a:r>
              <a:rPr lang="it-IT" dirty="0" smtClean="0"/>
              <a:t>: poema epico-collettivo 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u="sng" dirty="0" smtClean="0"/>
              <a:t>Fonte</a:t>
            </a:r>
            <a:r>
              <a:rPr lang="it-IT" dirty="0" smtClean="0"/>
              <a:t>: mito greco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u="sng" dirty="0" smtClean="0"/>
              <a:t>Modelli</a:t>
            </a:r>
            <a:r>
              <a:rPr lang="it-IT" dirty="0" smtClean="0"/>
              <a:t>: </a:t>
            </a:r>
            <a:r>
              <a:rPr lang="it-IT" i="1" dirty="0" smtClean="0"/>
              <a:t>Àitia </a:t>
            </a:r>
            <a:r>
              <a:rPr lang="it-IT" dirty="0" smtClean="0"/>
              <a:t>di Callimaco, </a:t>
            </a:r>
            <a:r>
              <a:rPr lang="it-IT" i="1" dirty="0" smtClean="0"/>
              <a:t>Metamorfosi</a:t>
            </a:r>
            <a:r>
              <a:rPr lang="it-IT" dirty="0" smtClean="0"/>
              <a:t> di Nicandro di Colofone, tecnica del racconto ad incastro greca 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u="sng" dirty="0" smtClean="0"/>
              <a:t>Sviluppi</a:t>
            </a:r>
            <a:r>
              <a:rPr lang="it-IT" dirty="0" smtClean="0"/>
              <a:t>: modello per le arti figurative grazie alla precisa descrizione dei miti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u="sng" dirty="0" smtClean="0"/>
              <a:t>Scopo</a:t>
            </a:r>
            <a:r>
              <a:rPr lang="it-IT" dirty="0" smtClean="0"/>
              <a:t>: realizzare un’opera di carattere universale 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u="sng" dirty="0" smtClean="0"/>
              <a:t>Tema unificante</a:t>
            </a:r>
            <a:r>
              <a:rPr lang="it-IT" dirty="0" smtClean="0"/>
              <a:t>: la metamorfosi</a:t>
            </a:r>
            <a:r>
              <a:rPr lang="it-IT" dirty="0" smtClean="0">
                <a:sym typeface="Wingdings" panose="05000000000000000000" pitchFamily="2" charset="2"/>
              </a:rPr>
              <a:t> racconti di trasformazione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u="sng" dirty="0"/>
              <a:t>Struttura</a:t>
            </a:r>
            <a:r>
              <a:rPr lang="it-IT" dirty="0"/>
              <a:t>: 15 libri contenenti 250 miti disposti in ordine cronologico, dal ‘caos’ fino ai suoi </a:t>
            </a:r>
            <a:r>
              <a:rPr lang="it-IT" dirty="0" smtClean="0"/>
              <a:t>giorni</a:t>
            </a:r>
            <a:endParaRPr lang="it-IT" dirty="0" smtClean="0">
              <a:sym typeface="Wingdings" panose="05000000000000000000" pitchFamily="2" charset="2"/>
            </a:endParaRP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u="sng" dirty="0" smtClean="0">
                <a:sym typeface="Wingdings" panose="05000000000000000000" pitchFamily="2" charset="2"/>
              </a:rPr>
              <a:t>Stile</a:t>
            </a:r>
            <a:r>
              <a:rPr lang="it-IT" dirty="0" smtClean="0">
                <a:sym typeface="Wingdings" panose="05000000000000000000" pitchFamily="2" charset="2"/>
              </a:rPr>
              <a:t>: vario e mutevole, corrisponde al contenuto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u="sng" dirty="0" smtClean="0">
                <a:sym typeface="Wingdings" panose="05000000000000000000" pitchFamily="2" charset="2"/>
              </a:rPr>
              <a:t>Visione del mito</a:t>
            </a:r>
            <a:r>
              <a:rPr lang="it-IT" dirty="0" smtClean="0">
                <a:sym typeface="Wingdings" panose="05000000000000000000" pitchFamily="2" charset="2"/>
              </a:rPr>
              <a:t>: disincantata il mito non ha più valenza religiosa, gli dei e gli eroi sono umanizzati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u="sng" dirty="0" smtClean="0">
                <a:sym typeface="Wingdings" panose="05000000000000000000" pitchFamily="2" charset="2"/>
              </a:rPr>
              <a:t>Poeta</a:t>
            </a:r>
            <a:r>
              <a:rPr lang="it-IT" dirty="0" smtClean="0">
                <a:sym typeface="Wingdings" panose="05000000000000000000" pitchFamily="2" charset="2"/>
              </a:rPr>
              <a:t>: non è un narratore oggettivo ma interviene a commentare il racconto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u="sng" dirty="0" smtClean="0">
                <a:sym typeface="Wingdings" panose="05000000000000000000" pitchFamily="2" charset="2"/>
              </a:rPr>
              <a:t>Rapporto con Augusto</a:t>
            </a:r>
            <a:r>
              <a:rPr lang="it-IT" dirty="0" smtClean="0">
                <a:sym typeface="Wingdings" panose="05000000000000000000" pitchFamily="2" charset="2"/>
              </a:rPr>
              <a:t>: involontariamente lo celebra, fa del regime augusteo culmine e coronamento della storia del mondo</a:t>
            </a:r>
            <a:endParaRPr lang="it-IT" dirty="0" smtClean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528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91680" y="908720"/>
            <a:ext cx="5616624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u="sng" dirty="0">
                <a:solidFill>
                  <a:srgbClr val="C00000"/>
                </a:solidFill>
              </a:rPr>
              <a:t>https://</a:t>
            </a:r>
            <a:r>
              <a:rPr lang="it-IT" u="sng" dirty="0" smtClean="0">
                <a:solidFill>
                  <a:srgbClr val="C00000"/>
                </a:solidFill>
              </a:rPr>
              <a:t>it.wikipedia.org/wiki/Publio_Ovidio_Nasone</a:t>
            </a:r>
          </a:p>
          <a:p>
            <a:pPr algn="ctr">
              <a:lnSpc>
                <a:spcPct val="150000"/>
              </a:lnSpc>
            </a:pPr>
            <a:r>
              <a:rPr lang="it-IT" u="sng" dirty="0">
                <a:solidFill>
                  <a:srgbClr val="C00000"/>
                </a:solidFill>
              </a:rPr>
              <a:t>http://www.treccani.it/enciclopedia/publio-ovidio-nasone</a:t>
            </a:r>
            <a:r>
              <a:rPr lang="it-IT" u="sng" dirty="0" smtClean="0">
                <a:solidFill>
                  <a:srgbClr val="C00000"/>
                </a:solidFill>
              </a:rPr>
              <a:t>/</a:t>
            </a:r>
          </a:p>
          <a:p>
            <a:pPr algn="ctr">
              <a:lnSpc>
                <a:spcPct val="150000"/>
              </a:lnSpc>
            </a:pPr>
            <a:r>
              <a:rPr lang="it-IT" u="sng" dirty="0">
                <a:solidFill>
                  <a:srgbClr val="C00000"/>
                </a:solidFill>
              </a:rPr>
              <a:t>http://www.progettovidio.it/ovidio.asp</a:t>
            </a:r>
          </a:p>
          <a:p>
            <a:pPr algn="ctr">
              <a:lnSpc>
                <a:spcPct val="150000"/>
              </a:lnSpc>
            </a:pPr>
            <a:r>
              <a:rPr lang="it-IT" u="sng" dirty="0">
                <a:solidFill>
                  <a:srgbClr val="C00000"/>
                </a:solidFill>
              </a:rPr>
              <a:t>https://</a:t>
            </a:r>
            <a:r>
              <a:rPr lang="it-IT" u="sng" dirty="0" smtClean="0">
                <a:solidFill>
                  <a:srgbClr val="C00000"/>
                </a:solidFill>
              </a:rPr>
              <a:t>it.wikipedia.org/wiki/Amores</a:t>
            </a:r>
          </a:p>
          <a:p>
            <a:pPr algn="ctr">
              <a:lnSpc>
                <a:spcPct val="150000"/>
              </a:lnSpc>
            </a:pPr>
            <a:r>
              <a:rPr lang="it-IT" u="sng" dirty="0">
                <a:solidFill>
                  <a:srgbClr val="C00000"/>
                </a:solidFill>
              </a:rPr>
              <a:t>https://</a:t>
            </a:r>
            <a:r>
              <a:rPr lang="it-IT" u="sng" dirty="0" smtClean="0">
                <a:solidFill>
                  <a:srgbClr val="C00000"/>
                </a:solidFill>
              </a:rPr>
              <a:t>it.wikipedia.org/wiki/Eroidi</a:t>
            </a:r>
          </a:p>
          <a:p>
            <a:pPr algn="ctr">
              <a:lnSpc>
                <a:spcPct val="150000"/>
              </a:lnSpc>
            </a:pPr>
            <a:r>
              <a:rPr lang="it-IT" u="sng" dirty="0" smtClean="0">
                <a:solidFill>
                  <a:srgbClr val="C00000"/>
                </a:solidFill>
              </a:rPr>
              <a:t>https</a:t>
            </a:r>
            <a:r>
              <a:rPr lang="it-IT" u="sng" dirty="0">
                <a:solidFill>
                  <a:srgbClr val="C00000"/>
                </a:solidFill>
              </a:rPr>
              <a:t>://it.wikipedia.org/wiki/Le_metamorfosi_(Ovidio)</a:t>
            </a:r>
            <a:endParaRPr lang="it-IT" u="sng" dirty="0" smtClean="0">
              <a:solidFill>
                <a:srgbClr val="C00000"/>
              </a:solidFill>
            </a:endParaRPr>
          </a:p>
          <a:p>
            <a:pPr algn="ctr"/>
            <a:endParaRPr lang="it-IT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it-IT" b="1" dirty="0" smtClean="0"/>
              <a:t>BIBLIOGRAFIA</a:t>
            </a:r>
          </a:p>
          <a:p>
            <a:pPr algn="ctr"/>
            <a:r>
              <a:rPr lang="it-IT" dirty="0">
                <a:solidFill>
                  <a:srgbClr val="C00000"/>
                </a:solidFill>
              </a:rPr>
              <a:t>Gian Biagio </a:t>
            </a:r>
            <a:r>
              <a:rPr lang="it-IT" dirty="0" smtClean="0">
                <a:solidFill>
                  <a:srgbClr val="C00000"/>
                </a:solidFill>
              </a:rPr>
              <a:t>Conte-Emilio </a:t>
            </a:r>
            <a:r>
              <a:rPr lang="it-IT" dirty="0">
                <a:solidFill>
                  <a:srgbClr val="C00000"/>
                </a:solidFill>
              </a:rPr>
              <a:t>Pianezzola, ‘Fondamenti di letteratura latina’ volume 2, </a:t>
            </a:r>
            <a:r>
              <a:rPr lang="it-IT" dirty="0" smtClean="0">
                <a:solidFill>
                  <a:srgbClr val="C00000"/>
                </a:solidFill>
              </a:rPr>
              <a:t>Edizione </a:t>
            </a:r>
            <a:r>
              <a:rPr lang="it-IT" dirty="0">
                <a:solidFill>
                  <a:srgbClr val="C00000"/>
                </a:solidFill>
              </a:rPr>
              <a:t>compatta ‘Le Monnier scuola</a:t>
            </a:r>
            <a:r>
              <a:rPr lang="it-IT" dirty="0" smtClean="0">
                <a:solidFill>
                  <a:srgbClr val="C00000"/>
                </a:solidFill>
              </a:rPr>
              <a:t>’</a:t>
            </a:r>
          </a:p>
          <a:p>
            <a:pPr algn="ctr"/>
            <a:endParaRPr lang="it-IT" dirty="0" smtClean="0">
              <a:solidFill>
                <a:srgbClr val="C00000"/>
              </a:solidFill>
            </a:endParaRPr>
          </a:p>
          <a:p>
            <a:pPr algn="ctr"/>
            <a:r>
              <a:rPr lang="it-IT" dirty="0" smtClean="0">
                <a:solidFill>
                  <a:srgbClr val="C00000"/>
                </a:solidFill>
              </a:rPr>
              <a:t>Giovanna Garbariano-Lorenza Pasquariello, ‘Colores’ volume 2, Edizione ‘Paravia Pearson’</a:t>
            </a:r>
          </a:p>
          <a:p>
            <a:pPr algn="ctr"/>
            <a:endParaRPr lang="it-IT" u="sng" dirty="0">
              <a:solidFill>
                <a:srgbClr val="FFC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635896" y="72405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SITOGRAFIA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24829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8150"/>
            <a:ext cx="8571574" cy="63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98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47675"/>
            <a:ext cx="7972425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7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09575"/>
            <a:ext cx="809625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1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42913"/>
            <a:ext cx="809625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95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395288"/>
            <a:ext cx="798195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66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42913"/>
            <a:ext cx="809625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8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1057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21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466725"/>
            <a:ext cx="813435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33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8" name="Picture 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2936" y="3429000"/>
            <a:ext cx="9132929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5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452438"/>
            <a:ext cx="8048625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21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6779"/>
            <a:ext cx="8310118" cy="594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2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64680" y="404664"/>
            <a:ext cx="2800767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all" spc="0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OVIDIO</a:t>
            </a:r>
          </a:p>
          <a:p>
            <a:pPr algn="ctr"/>
            <a:endParaRPr lang="it-IT" sz="4800" b="1" cap="all" spc="0" dirty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1026" name="Picture 2" descr="Risultati immagini per OVID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56" y="1675734"/>
            <a:ext cx="6899505" cy="412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420847" y="122896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UN POETA NON SOLO ELEGIACO</a:t>
            </a:r>
            <a:endParaRPr lang="it-IT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1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726097" y="260648"/>
            <a:ext cx="18374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cap="all" spc="0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VITA</a:t>
            </a:r>
            <a:endParaRPr lang="it-IT" sz="4000" b="1" cap="all" spc="0" dirty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55576" y="968534"/>
            <a:ext cx="752563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Le uniche informazioni sulla vita di Publio Ovidio Nasone ci arrivano dall’autore stesso attraverso le sue opere, in particolare dall’elegia di natura autobiografica  4,10  dei </a:t>
            </a:r>
            <a:r>
              <a:rPr lang="it-IT" i="1" dirty="0" smtClean="0"/>
              <a:t>Tristia</a:t>
            </a:r>
            <a:endParaRPr lang="it-IT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Publio Ovidio Nasone nasce  nel 43 a.C. a </a:t>
            </a:r>
            <a:r>
              <a:rPr lang="it-IT" dirty="0"/>
              <a:t>S</a:t>
            </a:r>
            <a:r>
              <a:rPr lang="it-IT" dirty="0" smtClean="0"/>
              <a:t>ulmona in Abruzzo da una famiglia agiata di ordine equestre.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A 12 anni si reca a Roma dove frequenta le migliori scuole di retorica della città al fine di intraprendere la carriera forense e politica, voluta dal padre. Completa poi i suoi studi ad Atene, viaggiando anche in Egitto, Asia e Sicilia.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Al ritorno a Roma decide di intraprendere l’attività poetica andando contro il volere del padre.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Conosce personaggi di grande spicco quali gli elegiaci Gallo e Properzio, il poeta Orazio ed entra a far parte del circolo di Valerio Messalla Corvino, non essendo in linea con gli ideali augustei del circolo di Mecenate.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Al culmine del suo successo viene condannato con un pretesto alla </a:t>
            </a:r>
            <a:r>
              <a:rPr lang="it-IT" i="1" dirty="0" smtClean="0"/>
              <a:t>relegatio </a:t>
            </a:r>
            <a:r>
              <a:rPr lang="it-IT" dirty="0"/>
              <a:t>da </a:t>
            </a:r>
            <a:r>
              <a:rPr lang="it-IT" dirty="0" smtClean="0"/>
              <a:t>Augusto (allontanamento da Roma senza però la perdita né della cittadinanza né dei beni).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S</a:t>
            </a:r>
            <a:r>
              <a:rPr lang="it-IT" dirty="0" smtClean="0"/>
              <a:t>i reca quindi a Tomi in Romania dove muore nel 18 d.C.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7711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30382" y="260648"/>
            <a:ext cx="83884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cap="all" spc="0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Pensiero e poetica</a:t>
            </a:r>
            <a:endParaRPr lang="it-IT" sz="4000" b="1" cap="all" spc="0" dirty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51632" y="1196752"/>
            <a:ext cx="763284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b="1" dirty="0" smtClean="0"/>
              <a:t>Indifferenza</a:t>
            </a:r>
            <a:r>
              <a:rPr lang="it-IT" dirty="0" smtClean="0"/>
              <a:t> alla vita politica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Decide di compiere  la </a:t>
            </a:r>
            <a:r>
              <a:rPr lang="it-IT" b="1" i="1" dirty="0" smtClean="0"/>
              <a:t>recusatio</a:t>
            </a:r>
            <a:endParaRPr lang="it-IT" dirty="0" smtClean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Argomento principale delle sue opere è l’</a:t>
            </a:r>
            <a:r>
              <a:rPr lang="it-IT" b="1" dirty="0" smtClean="0"/>
              <a:t>amore </a:t>
            </a:r>
            <a:r>
              <a:rPr lang="it-IT" dirty="0" smtClean="0">
                <a:sym typeface="Wingdings" panose="05000000000000000000" pitchFamily="2" charset="2"/>
              </a:rPr>
              <a:t> (</a:t>
            </a:r>
            <a:r>
              <a:rPr lang="it-IT" i="1" dirty="0" smtClean="0">
                <a:sym typeface="Wingdings" panose="05000000000000000000" pitchFamily="2" charset="2"/>
              </a:rPr>
              <a:t>Amores,1,1)</a:t>
            </a:r>
            <a:endParaRPr lang="it-IT" dirty="0" smtClean="0">
              <a:sym typeface="Wingdings" panose="05000000000000000000" pitchFamily="2" charset="2"/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ym typeface="Wingdings" panose="05000000000000000000" pitchFamily="2" charset="2"/>
              </a:rPr>
              <a:t>L’amore è però concepito come un </a:t>
            </a:r>
            <a:r>
              <a:rPr lang="it-IT" b="1" dirty="0" smtClean="0">
                <a:sym typeface="Wingdings" panose="05000000000000000000" pitchFamily="2" charset="2"/>
              </a:rPr>
              <a:t>gioco galante, </a:t>
            </a:r>
            <a:r>
              <a:rPr lang="it-IT" dirty="0" smtClean="0">
                <a:sym typeface="Wingdings" panose="05000000000000000000" pitchFamily="2" charset="2"/>
              </a:rPr>
              <a:t>in contrasto con quella che gli altri elegiaci consideravano un’esperienza totalizzante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sym typeface="Wingdings" panose="05000000000000000000" pitchFamily="2" charset="2"/>
              </a:rPr>
              <a:t>Generalmente nelle sue opere </a:t>
            </a:r>
            <a:r>
              <a:rPr lang="it-IT" b="1" dirty="0" smtClean="0">
                <a:sym typeface="Wingdings" panose="05000000000000000000" pitchFamily="2" charset="2"/>
              </a:rPr>
              <a:t>non</a:t>
            </a:r>
            <a:r>
              <a:rPr lang="it-IT" dirty="0" smtClean="0">
                <a:sym typeface="Wingdings" panose="05000000000000000000" pitchFamily="2" charset="2"/>
              </a:rPr>
              <a:t> vi è una </a:t>
            </a:r>
            <a:r>
              <a:rPr lang="it-IT" b="1" dirty="0" smtClean="0">
                <a:sym typeface="Wingdings" panose="05000000000000000000" pitchFamily="2" charset="2"/>
              </a:rPr>
              <a:t>componente autobiografica</a:t>
            </a:r>
            <a:endParaRPr lang="it-IT" dirty="0" smtClean="0">
              <a:sym typeface="Wingdings" panose="05000000000000000000" pitchFamily="2" charset="2"/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dirty="0" smtClean="0"/>
              <a:t>Verseggiatore </a:t>
            </a:r>
            <a:r>
              <a:rPr lang="it-IT" dirty="0"/>
              <a:t>abile di </a:t>
            </a:r>
            <a:r>
              <a:rPr lang="it-IT" dirty="0" smtClean="0"/>
              <a:t>straordinaria espressività </a:t>
            </a:r>
            <a:r>
              <a:rPr lang="it-IT" dirty="0"/>
              <a:t>e fluidità, immaginazione fervida e intelligente temperamento di </a:t>
            </a:r>
            <a:r>
              <a:rPr lang="it-IT" dirty="0" smtClean="0"/>
              <a:t>narratore </a:t>
            </a:r>
            <a:r>
              <a:rPr lang="it-IT" dirty="0" smtClean="0">
                <a:sym typeface="Wingdings" panose="05000000000000000000" pitchFamily="2" charset="2"/>
              </a:rPr>
              <a:t> </a:t>
            </a:r>
            <a:r>
              <a:rPr lang="it-IT" b="1" dirty="0" smtClean="0">
                <a:sym typeface="Wingdings" panose="05000000000000000000" pitchFamily="2" charset="2"/>
              </a:rPr>
              <a:t>sperimentazione poetica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5218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42968" y="332656"/>
            <a:ext cx="19495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cap="all" spc="0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OPERE</a:t>
            </a:r>
            <a:endParaRPr lang="it-IT" sz="4000" b="1" cap="all" spc="0" dirty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005486" y="1082463"/>
            <a:ext cx="48245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buFont typeface="+mj-lt"/>
              <a:buAutoNum type="romanUcPeriod"/>
            </a:pPr>
            <a:r>
              <a:rPr lang="it-IT" b="1" dirty="0" smtClean="0"/>
              <a:t>Amores</a:t>
            </a:r>
            <a:r>
              <a:rPr lang="it-IT" dirty="0" smtClean="0"/>
              <a:t> (dopo 20 a.C.)</a:t>
            </a:r>
          </a:p>
          <a:p>
            <a:pPr marL="400050" indent="-400050" algn="just">
              <a:buFont typeface="+mj-lt"/>
              <a:buAutoNum type="romanUcPeriod"/>
            </a:pPr>
            <a:endParaRPr lang="it-IT" dirty="0" smtClean="0"/>
          </a:p>
          <a:p>
            <a:pPr marL="400050" indent="-400050" algn="just">
              <a:buFont typeface="+mj-lt"/>
              <a:buAutoNum type="romanUcPeriod"/>
            </a:pPr>
            <a:r>
              <a:rPr lang="it-IT" b="1" dirty="0" smtClean="0"/>
              <a:t>Trilogia erotico-didascalica </a:t>
            </a:r>
            <a:r>
              <a:rPr lang="it-IT" dirty="0" smtClean="0"/>
              <a:t>(1 a.C.- 1 d.C.)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i="1" dirty="0" smtClean="0"/>
              <a:t>Ars amatoria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i="1" dirty="0" smtClean="0"/>
              <a:t>Medicamina faciei femineae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i="1" dirty="0" smtClean="0"/>
              <a:t>Remedia amoris</a:t>
            </a:r>
            <a:r>
              <a:rPr lang="it-IT" dirty="0" smtClean="0"/>
              <a:t> </a:t>
            </a:r>
          </a:p>
          <a:p>
            <a:pPr marL="400050" indent="-400050" algn="just">
              <a:buFont typeface="+mj-lt"/>
              <a:buAutoNum type="romanUcPeriod"/>
            </a:pPr>
            <a:endParaRPr lang="it-IT" dirty="0" smtClean="0"/>
          </a:p>
          <a:p>
            <a:pPr marL="400050" indent="-400050" algn="just">
              <a:buFont typeface="+mj-lt"/>
              <a:buAutoNum type="romanUcPeriod"/>
            </a:pPr>
            <a:r>
              <a:rPr lang="it-IT" b="1" dirty="0" smtClean="0"/>
              <a:t>Heroides</a:t>
            </a:r>
            <a:r>
              <a:rPr lang="it-IT" dirty="0" smtClean="0"/>
              <a:t> (15 a.C.- 8 d.C.)</a:t>
            </a:r>
          </a:p>
          <a:p>
            <a:pPr marL="400050" indent="-400050" algn="just">
              <a:buFont typeface="+mj-lt"/>
              <a:buAutoNum type="romanUcPeriod"/>
            </a:pPr>
            <a:endParaRPr lang="it-IT" dirty="0" smtClean="0"/>
          </a:p>
          <a:p>
            <a:pPr marL="400050" indent="-400050" algn="just">
              <a:buFont typeface="+mj-lt"/>
              <a:buAutoNum type="romanUcPeriod"/>
            </a:pPr>
            <a:r>
              <a:rPr lang="it-IT" b="1" dirty="0" smtClean="0"/>
              <a:t>Metamorfosi</a:t>
            </a:r>
            <a:r>
              <a:rPr lang="it-IT" dirty="0" smtClean="0"/>
              <a:t> (2-8 d.C.)</a:t>
            </a:r>
          </a:p>
          <a:p>
            <a:pPr marL="400050" indent="-400050" algn="just">
              <a:buFont typeface="+mj-lt"/>
              <a:buAutoNum type="romanUcPeriod"/>
            </a:pPr>
            <a:endParaRPr lang="it-IT" dirty="0" smtClean="0"/>
          </a:p>
          <a:p>
            <a:pPr marL="400050" indent="-400050" algn="just">
              <a:buFont typeface="+mj-lt"/>
              <a:buAutoNum type="romanUcPeriod"/>
            </a:pPr>
            <a:r>
              <a:rPr lang="it-IT" b="1" dirty="0" smtClean="0"/>
              <a:t>I fasti </a:t>
            </a:r>
            <a:r>
              <a:rPr lang="it-IT" dirty="0" smtClean="0"/>
              <a:t>(2-8 d.C.)</a:t>
            </a:r>
          </a:p>
          <a:p>
            <a:pPr marL="400050" indent="-400050" algn="just">
              <a:buFont typeface="+mj-lt"/>
              <a:buAutoNum type="romanUcPeriod"/>
            </a:pPr>
            <a:endParaRPr lang="it-IT" dirty="0" smtClean="0"/>
          </a:p>
          <a:p>
            <a:pPr marL="400050" indent="-400050" algn="just">
              <a:buFont typeface="+mj-lt"/>
              <a:buAutoNum type="romanUcPeriod"/>
            </a:pPr>
            <a:r>
              <a:rPr lang="it-IT" b="1" dirty="0" smtClean="0"/>
              <a:t>Opere dell’esilio </a:t>
            </a:r>
            <a:r>
              <a:rPr lang="it-IT" dirty="0" smtClean="0"/>
              <a:t>(8-12 d.C.)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i="1" dirty="0" smtClean="0"/>
              <a:t>Tristia </a:t>
            </a:r>
            <a:r>
              <a:rPr lang="it-IT" dirty="0" smtClean="0"/>
              <a:t>(elegie dell’esilio)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i="1" dirty="0" smtClean="0"/>
              <a:t>Epistulae ex Ponto </a:t>
            </a:r>
            <a:r>
              <a:rPr lang="it-IT" dirty="0" smtClean="0"/>
              <a:t>(epistole in versi dell’esilio)</a:t>
            </a:r>
            <a:endParaRPr lang="it-IT" i="1" dirty="0" smtClean="0"/>
          </a:p>
          <a:p>
            <a:pPr marL="400050" indent="-400050">
              <a:buFont typeface="+mj-lt"/>
              <a:buAutoNum type="romanU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889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779912" y="40466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I. Amores</a:t>
            </a:r>
            <a:endParaRPr lang="it-IT" sz="2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27584" y="1412776"/>
            <a:ext cx="7297108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u="sng" dirty="0"/>
              <a:t>Genere</a:t>
            </a:r>
            <a:r>
              <a:rPr lang="it-IT" dirty="0"/>
              <a:t>: elegie </a:t>
            </a:r>
            <a:r>
              <a:rPr lang="it-IT" dirty="0" smtClean="0"/>
              <a:t>amorose</a:t>
            </a:r>
            <a:endParaRPr lang="it-IT" u="sng" dirty="0" smtClean="0"/>
          </a:p>
          <a:p>
            <a:pPr marL="285750" indent="-285750" algn="just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u="sng" dirty="0" smtClean="0"/>
              <a:t>Metro</a:t>
            </a:r>
            <a:r>
              <a:rPr lang="it-IT" dirty="0" smtClean="0"/>
              <a:t>: distici elegiaci</a:t>
            </a:r>
          </a:p>
          <a:p>
            <a:pPr marL="285750" indent="-285750" algn="just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u="sng" dirty="0" smtClean="0"/>
              <a:t>Struttura</a:t>
            </a:r>
            <a:r>
              <a:rPr lang="it-IT" dirty="0" smtClean="0"/>
              <a:t>: 3 libri </a:t>
            </a:r>
          </a:p>
          <a:p>
            <a:pPr marL="285750" indent="-285750" algn="just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u="sng" dirty="0" smtClean="0"/>
              <a:t>Contenuto</a:t>
            </a:r>
            <a:r>
              <a:rPr lang="it-IT" dirty="0" smtClean="0"/>
              <a:t>: </a:t>
            </a:r>
            <a:r>
              <a:rPr lang="it-IT" dirty="0"/>
              <a:t>avventure d’amore, serenate notturne, incontri notturni, gelosia,  </a:t>
            </a:r>
            <a:r>
              <a:rPr lang="it-IT" dirty="0" smtClean="0"/>
              <a:t>tradimenti, </a:t>
            </a:r>
            <a:r>
              <a:rPr lang="it-IT" dirty="0"/>
              <a:t>ecc</a:t>
            </a:r>
            <a:r>
              <a:rPr lang="it-IT" dirty="0" smtClean="0"/>
              <a:t>.</a:t>
            </a:r>
          </a:p>
          <a:p>
            <a:pPr marL="285750" indent="-28575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u="sng" dirty="0"/>
              <a:t>A</a:t>
            </a:r>
            <a:r>
              <a:rPr lang="it-IT" u="sng" dirty="0" smtClean="0"/>
              <a:t>spetti innovativi</a:t>
            </a:r>
            <a:r>
              <a:rPr lang="it-IT" dirty="0" smtClean="0"/>
              <a:t> rispetto a Tibullo e </a:t>
            </a:r>
            <a:r>
              <a:rPr lang="it-IT" dirty="0" err="1" smtClean="0"/>
              <a:t>Properzio</a:t>
            </a:r>
            <a:r>
              <a:rPr lang="it-IT" dirty="0" smtClean="0"/>
              <a:t>:</a:t>
            </a:r>
            <a:endParaRPr lang="it-IT" dirty="0"/>
          </a:p>
          <a:p>
            <a:pPr marL="800100" lvl="1" indent="-342900" algn="just">
              <a:buFont typeface="+mj-lt"/>
              <a:buAutoNum type="alphaLcPeriod"/>
            </a:pPr>
            <a:r>
              <a:rPr lang="it-IT" dirty="0" smtClean="0"/>
              <a:t>la donna amata, Corinna</a:t>
            </a:r>
            <a:r>
              <a:rPr lang="it-IT" dirty="0"/>
              <a:t>,</a:t>
            </a:r>
            <a:r>
              <a:rPr lang="it-IT" dirty="0" smtClean="0"/>
              <a:t> non ha un ruolo incisivo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it-IT" dirty="0" smtClean="0"/>
              <a:t>la sofferenza causata dall’amore viene descritta con distacco e ironia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it-IT" dirty="0"/>
              <a:t>l</a:t>
            </a:r>
            <a:r>
              <a:rPr lang="it-IT" dirty="0" smtClean="0"/>
              <a:t>’amore non è più inteso come </a:t>
            </a:r>
            <a:r>
              <a:rPr lang="it-IT" i="1" dirty="0" smtClean="0"/>
              <a:t>servitium amoris </a:t>
            </a:r>
            <a:r>
              <a:rPr lang="it-IT" dirty="0" smtClean="0"/>
              <a:t>ma viene paragonato alla guerra</a:t>
            </a:r>
          </a:p>
        </p:txBody>
      </p:sp>
    </p:spTree>
    <p:extLst>
      <p:ext uri="{BB962C8B-B14F-4D97-AF65-F5344CB8AC3E}">
        <p14:creationId xmlns:p14="http://schemas.microsoft.com/office/powerpoint/2010/main" val="152208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225183"/>
              </p:ext>
            </p:extLst>
          </p:nvPr>
        </p:nvGraphicFramePr>
        <p:xfrm>
          <a:off x="611560" y="2708920"/>
          <a:ext cx="7776864" cy="3296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832"/>
                <a:gridCol w="2205560"/>
                <a:gridCol w="2160240"/>
                <a:gridCol w="2088232"/>
              </a:tblGrid>
              <a:tr h="39591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Ars amatoria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Medicamina faciei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Remedia</a:t>
                      </a:r>
                      <a:r>
                        <a:rPr lang="it-IT" baseline="0" dirty="0" smtClean="0"/>
                        <a:t> amoris</a:t>
                      </a:r>
                      <a:endParaRPr lang="it-IT" dirty="0"/>
                    </a:p>
                  </a:txBody>
                  <a:tcPr/>
                </a:tc>
              </a:tr>
              <a:tr h="410689">
                <a:tc>
                  <a:txBody>
                    <a:bodyPr/>
                    <a:lstStyle/>
                    <a:p>
                      <a:pPr algn="ctr"/>
                      <a:r>
                        <a:rPr lang="it-IT" u="sng" dirty="0" smtClean="0"/>
                        <a:t>Struttura</a:t>
                      </a:r>
                      <a:r>
                        <a:rPr lang="it-IT" baseline="0" dirty="0" smtClean="0"/>
                        <a:t>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 libri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 libro</a:t>
                      </a:r>
                    </a:p>
                    <a:p>
                      <a:pPr algn="ctr"/>
                      <a:r>
                        <a:rPr lang="it-IT" sz="1200" dirty="0" smtClean="0"/>
                        <a:t>(rimasti solo 100 versi)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 libro</a:t>
                      </a:r>
                      <a:endParaRPr lang="it-IT" sz="1200" dirty="0"/>
                    </a:p>
                  </a:txBody>
                  <a:tcPr/>
                </a:tc>
              </a:tr>
              <a:tr h="1016824">
                <a:tc>
                  <a:txBody>
                    <a:bodyPr/>
                    <a:lstStyle/>
                    <a:p>
                      <a:pPr algn="ctr"/>
                      <a:endParaRPr lang="it-IT" dirty="0" smtClean="0"/>
                    </a:p>
                    <a:p>
                      <a:pPr algn="ctr"/>
                      <a:r>
                        <a:rPr lang="it-IT" u="sng" dirty="0" smtClean="0"/>
                        <a:t>Contenuto</a:t>
                      </a:r>
                      <a:endParaRPr lang="it-IT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dirty="0" smtClean="0"/>
                        <a:t>Libro 1</a:t>
                      </a:r>
                      <a:r>
                        <a:rPr lang="it-IT" sz="1200" dirty="0" smtClean="0">
                          <a:sym typeface="Wingdings" panose="05000000000000000000" pitchFamily="2" charset="2"/>
                        </a:rPr>
                        <a:t> come</a:t>
                      </a:r>
                      <a:r>
                        <a:rPr lang="it-IT" sz="12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it-IT" sz="1200" dirty="0" smtClean="0">
                          <a:sym typeface="Wingdings" panose="05000000000000000000" pitchFamily="2" charset="2"/>
                        </a:rPr>
                        <a:t>conquistare le donne </a:t>
                      </a:r>
                    </a:p>
                    <a:p>
                      <a:pPr algn="l"/>
                      <a:r>
                        <a:rPr lang="it-IT" sz="1200" dirty="0" smtClean="0">
                          <a:sym typeface="Wingdings" panose="05000000000000000000" pitchFamily="2" charset="2"/>
                        </a:rPr>
                        <a:t>Libro 2 come conservare l’amore</a:t>
                      </a:r>
                    </a:p>
                    <a:p>
                      <a:pPr algn="l"/>
                      <a:r>
                        <a:rPr lang="it-IT" sz="1200" dirty="0" smtClean="0">
                          <a:sym typeface="Wingdings" panose="05000000000000000000" pitchFamily="2" charset="2"/>
                        </a:rPr>
                        <a:t>Libro 3 insegnamenti su come conquistare gli uomini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it-IT" sz="1200" dirty="0" smtClean="0"/>
                    </a:p>
                    <a:p>
                      <a:pPr algn="ctr"/>
                      <a:r>
                        <a:rPr lang="it-IT" sz="1200" dirty="0" smtClean="0"/>
                        <a:t>Tecniche di preparazione per alcune ricette di bellezza,</a:t>
                      </a:r>
                      <a:r>
                        <a:rPr lang="it-IT" sz="1200" baseline="0" dirty="0" smtClean="0"/>
                        <a:t> consigli sulla cosmesi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 smtClean="0"/>
                    </a:p>
                    <a:p>
                      <a:pPr algn="ctr"/>
                      <a:r>
                        <a:rPr lang="it-IT" sz="1200" dirty="0" smtClean="0"/>
                        <a:t>Insegnamenti su come liberarsi dall’amore</a:t>
                      </a:r>
                      <a:endParaRPr lang="it-IT" sz="1200" dirty="0"/>
                    </a:p>
                  </a:txBody>
                  <a:tcPr/>
                </a:tc>
              </a:tr>
              <a:tr h="615015">
                <a:tc>
                  <a:txBody>
                    <a:bodyPr/>
                    <a:lstStyle/>
                    <a:p>
                      <a:pPr algn="ctr"/>
                      <a:r>
                        <a:rPr lang="it-IT" u="sng" dirty="0" smtClean="0"/>
                        <a:t>Scopo</a:t>
                      </a:r>
                      <a:endParaRPr lang="it-IT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Insegnare all’amante l’arte dell’amore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Aiutare le donne</a:t>
                      </a:r>
                      <a:r>
                        <a:rPr lang="it-IT" sz="1200" baseline="0" dirty="0" smtClean="0"/>
                        <a:t> a perseguire i propri interessi amorosi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Guarire il malato dall’amore </a:t>
                      </a:r>
                      <a:endParaRPr lang="it-IT" sz="1200" dirty="0"/>
                    </a:p>
                  </a:txBody>
                  <a:tcPr/>
                </a:tc>
              </a:tr>
              <a:tr h="615015">
                <a:tc>
                  <a:txBody>
                    <a:bodyPr/>
                    <a:lstStyle/>
                    <a:p>
                      <a:pPr algn="ctr"/>
                      <a:r>
                        <a:rPr lang="it-IT" u="sng" dirty="0" smtClean="0"/>
                        <a:t>Novità</a:t>
                      </a:r>
                      <a:endParaRPr lang="it-IT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Disinvolta spregiudicatezza dell’amante nei confronti della morale tradizionale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Contrasta </a:t>
                      </a:r>
                      <a:r>
                        <a:rPr lang="it-IT" sz="1200" baseline="0" dirty="0" smtClean="0"/>
                        <a:t>il tradizionale rifiuto dell’uso della cosmesi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L’amante</a:t>
                      </a:r>
                      <a:r>
                        <a:rPr lang="it-IT" sz="1200" baseline="0" dirty="0" smtClean="0"/>
                        <a:t> non è più inguaribilmente tormentato dall’amore</a:t>
                      </a:r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755576" y="358491"/>
            <a:ext cx="7560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II. Trilogia erotico-</a:t>
            </a:r>
            <a:r>
              <a:rPr lang="it-IT" sz="2400" b="1" dirty="0" smtClean="0"/>
              <a:t>didascalica</a:t>
            </a:r>
            <a:endParaRPr lang="it-IT" b="1" dirty="0" smtClean="0"/>
          </a:p>
          <a:p>
            <a:pPr algn="ctr"/>
            <a:r>
              <a:rPr lang="it-IT" b="1" dirty="0" smtClean="0"/>
              <a:t> </a:t>
            </a:r>
            <a:r>
              <a:rPr lang="it-IT" sz="1600" b="1" i="1" dirty="0"/>
              <a:t>Ars amatoria, Medicamina faciei femineae, Remedia amoris </a:t>
            </a:r>
            <a:endParaRPr lang="it-IT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1097155"/>
            <a:ext cx="7452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u="sng" dirty="0"/>
              <a:t>Metro</a:t>
            </a:r>
            <a:r>
              <a:rPr lang="it-IT" sz="1600" dirty="0"/>
              <a:t>: distici elegiaci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u="sng" dirty="0" smtClean="0"/>
              <a:t>Genere</a:t>
            </a:r>
            <a:r>
              <a:rPr lang="it-IT" sz="1600" dirty="0" smtClean="0"/>
              <a:t>: </a:t>
            </a:r>
            <a:r>
              <a:rPr lang="it-IT" sz="1600" dirty="0"/>
              <a:t>poemetti </a:t>
            </a:r>
            <a:r>
              <a:rPr lang="it-IT" sz="1600" dirty="0" smtClean="0"/>
              <a:t>erotico-didascalici</a:t>
            </a:r>
            <a:endParaRPr lang="it-IT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u="sng" dirty="0"/>
              <a:t>Modelli</a:t>
            </a:r>
            <a:r>
              <a:rPr lang="it-IT" sz="1600" dirty="0"/>
              <a:t>: Lucrezio e le Georgiche di Virgilio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u="sng" dirty="0" smtClean="0"/>
              <a:t>Tono</a:t>
            </a:r>
            <a:r>
              <a:rPr lang="it-IT" sz="1600" dirty="0" smtClean="0"/>
              <a:t>: scherzoso, giocoso, spregiudicato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u="sng" dirty="0" smtClean="0"/>
              <a:t>Importanza</a:t>
            </a:r>
            <a:r>
              <a:rPr lang="it-IT" sz="1600" dirty="0" smtClean="0"/>
              <a:t>: a.  segna il termine della poesia elegiaca</a:t>
            </a:r>
          </a:p>
          <a:p>
            <a:pPr algn="just"/>
            <a:r>
              <a:rPr lang="it-IT" sz="1600" dirty="0"/>
              <a:t> </a:t>
            </a:r>
            <a:r>
              <a:rPr lang="it-IT" sz="1600" dirty="0" smtClean="0"/>
              <a:t>                         b.  documenta vita quotidiana dell’antica </a:t>
            </a:r>
            <a:r>
              <a:rPr lang="it-IT" sz="1600" dirty="0"/>
              <a:t>R</a:t>
            </a:r>
            <a:r>
              <a:rPr lang="it-IT" sz="1600" dirty="0" smtClean="0"/>
              <a:t>oma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074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9872" y="37504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III. Heroides</a:t>
            </a:r>
            <a:endParaRPr lang="it-IT" sz="2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83568" y="1052736"/>
            <a:ext cx="7560840" cy="5098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u="sng" dirty="0" smtClean="0"/>
              <a:t>Fonti</a:t>
            </a:r>
            <a:r>
              <a:rPr lang="it-IT" dirty="0" smtClean="0"/>
              <a:t>: a.  mito greco</a:t>
            </a:r>
            <a:r>
              <a:rPr lang="it-IT" dirty="0" smtClean="0">
                <a:sym typeface="Wingdings" panose="05000000000000000000" pitchFamily="2" charset="2"/>
              </a:rPr>
              <a:t> che traduce, riscrive e modifica</a:t>
            </a:r>
          </a:p>
          <a:p>
            <a:pPr algn="just"/>
            <a:r>
              <a:rPr lang="it-IT" dirty="0" smtClean="0">
                <a:sym typeface="Wingdings" panose="05000000000000000000" pitchFamily="2" charset="2"/>
              </a:rPr>
              <a:t>               b.  poesia ellenistica</a:t>
            </a:r>
          </a:p>
          <a:p>
            <a:pPr algn="just"/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smtClean="0">
                <a:sym typeface="Wingdings" panose="05000000000000000000" pitchFamily="2" charset="2"/>
              </a:rPr>
              <a:t>              c.  poesia latina di Catullo e Virgilio</a:t>
            </a:r>
          </a:p>
          <a:p>
            <a:pPr marL="285750" indent="-285750" algn="just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it-IT" u="sng" dirty="0" smtClean="0">
                <a:sym typeface="Wingdings" panose="05000000000000000000" pitchFamily="2" charset="2"/>
              </a:rPr>
              <a:t>Modello</a:t>
            </a:r>
            <a:r>
              <a:rPr lang="it-IT" dirty="0" smtClean="0">
                <a:sym typeface="Wingdings" panose="05000000000000000000" pitchFamily="2" charset="2"/>
              </a:rPr>
              <a:t>: forse l’elegia </a:t>
            </a:r>
            <a:r>
              <a:rPr lang="it-IT" dirty="0">
                <a:sym typeface="Wingdings" panose="05000000000000000000" pitchFamily="2" charset="2"/>
              </a:rPr>
              <a:t>4,3 di Properzio (</a:t>
            </a:r>
            <a:r>
              <a:rPr lang="it-IT" dirty="0" smtClean="0">
                <a:sym typeface="Wingdings" panose="05000000000000000000" pitchFamily="2" charset="2"/>
              </a:rPr>
              <a:t>lettera)</a:t>
            </a:r>
          </a:p>
          <a:p>
            <a:pPr marL="285750" indent="-285750" algn="just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u="sng" dirty="0" smtClean="0">
                <a:sym typeface="Wingdings" panose="05000000000000000000" pitchFamily="2" charset="2"/>
              </a:rPr>
              <a:t>Titolo</a:t>
            </a:r>
            <a:r>
              <a:rPr lang="it-IT" dirty="0" smtClean="0">
                <a:sym typeface="Wingdings" panose="05000000000000000000" pitchFamily="2" charset="2"/>
              </a:rPr>
              <a:t>: dal latino ‘eroine’, indica una raccolta di lettere poetiche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u="sng" dirty="0" smtClean="0">
                <a:sym typeface="Wingdings" panose="05000000000000000000" pitchFamily="2" charset="2"/>
              </a:rPr>
              <a:t>Lettere</a:t>
            </a:r>
            <a:r>
              <a:rPr lang="it-IT" dirty="0" smtClean="0">
                <a:sym typeface="Wingdings" panose="05000000000000000000" pitchFamily="2" charset="2"/>
              </a:rPr>
              <a:t>: 1-15 scritte da eroine del mondo greco</a:t>
            </a:r>
          </a:p>
          <a:p>
            <a:pPr algn="just"/>
            <a:r>
              <a:rPr lang="it-IT" dirty="0" smtClean="0">
                <a:sym typeface="Wingdings" panose="05000000000000000000" pitchFamily="2" charset="2"/>
              </a:rPr>
              <a:t>                  16-21 scritte da tre innamorati con le annesse risposte</a:t>
            </a:r>
          </a:p>
          <a:p>
            <a:pPr marL="285750" indent="-285750" algn="just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u="sng" dirty="0" smtClean="0">
                <a:sym typeface="Wingdings" panose="05000000000000000000" pitchFamily="2" charset="2"/>
              </a:rPr>
              <a:t>Struttura</a:t>
            </a:r>
            <a:r>
              <a:rPr lang="it-IT" dirty="0" smtClean="0">
                <a:sym typeface="Wingdings" panose="05000000000000000000" pitchFamily="2" charset="2"/>
              </a:rPr>
              <a:t>: ogni lettera presenta un monologo costruito su una situazione-modello</a:t>
            </a:r>
            <a:endParaRPr lang="it-IT" dirty="0">
              <a:sym typeface="Wingdings" panose="05000000000000000000" pitchFamily="2" charset="2"/>
            </a:endParaRPr>
          </a:p>
          <a:p>
            <a:pPr marL="285750" indent="-285750" algn="just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u="sng" dirty="0" smtClean="0">
                <a:sym typeface="Wingdings" panose="05000000000000000000" pitchFamily="2" charset="2"/>
              </a:rPr>
              <a:t>Contenuto</a:t>
            </a:r>
            <a:r>
              <a:rPr lang="it-IT" dirty="0" smtClean="0">
                <a:sym typeface="Wingdings" panose="05000000000000000000" pitchFamily="2" charset="2"/>
              </a:rPr>
              <a:t>: poesie del lamento, ricordano la tradizione elegiaca di poesia del dolore e del pianto</a:t>
            </a:r>
          </a:p>
          <a:p>
            <a:pPr marL="285750" indent="-285750" algn="just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u="sng" dirty="0" smtClean="0">
                <a:sym typeface="Wingdings" panose="05000000000000000000" pitchFamily="2" charset="2"/>
              </a:rPr>
              <a:t>Novità</a:t>
            </a:r>
            <a:r>
              <a:rPr lang="it-IT" dirty="0" smtClean="0">
                <a:sym typeface="Wingdings" panose="05000000000000000000" pitchFamily="2" charset="2"/>
              </a:rPr>
              <a:t>: viene approfondita la psicologia femminile, dando voce alla donna e alle sue ragioni</a:t>
            </a: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82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410</TotalTime>
  <Words>899</Words>
  <Application>Microsoft Office PowerPoint</Application>
  <PresentationFormat>Presentazione su schermo (4:3)</PresentationFormat>
  <Paragraphs>119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NewsPrint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studente</dc:creator>
  <cp:lastModifiedBy>%username% %username%</cp:lastModifiedBy>
  <cp:revision>54</cp:revision>
  <dcterms:created xsi:type="dcterms:W3CDTF">2017-02-10T08:22:03Z</dcterms:created>
  <dcterms:modified xsi:type="dcterms:W3CDTF">2018-03-22T10:04:49Z</dcterms:modified>
</cp:coreProperties>
</file>